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1"/>
  </p:notesMasterIdLst>
  <p:handoutMasterIdLst>
    <p:handoutMasterId r:id="rId32"/>
  </p:handoutMasterIdLst>
  <p:sldIdLst>
    <p:sldId id="1779" r:id="rId7"/>
    <p:sldId id="1836" r:id="rId8"/>
    <p:sldId id="1837" r:id="rId9"/>
    <p:sldId id="1800" r:id="rId10"/>
    <p:sldId id="1850" r:id="rId11"/>
    <p:sldId id="1888" r:id="rId12"/>
    <p:sldId id="1890" r:id="rId13"/>
    <p:sldId id="1891" r:id="rId14"/>
    <p:sldId id="1889" r:id="rId15"/>
    <p:sldId id="1892" r:id="rId16"/>
    <p:sldId id="1906" r:id="rId17"/>
    <p:sldId id="1893" r:id="rId18"/>
    <p:sldId id="1894" r:id="rId19"/>
    <p:sldId id="1901" r:id="rId20"/>
    <p:sldId id="1903" r:id="rId21"/>
    <p:sldId id="1902" r:id="rId22"/>
    <p:sldId id="1899" r:id="rId23"/>
    <p:sldId id="1897" r:id="rId24"/>
    <p:sldId id="1895" r:id="rId25"/>
    <p:sldId id="1898" r:id="rId26"/>
    <p:sldId id="1904" r:id="rId27"/>
    <p:sldId id="1905" r:id="rId28"/>
    <p:sldId id="1873" r:id="rId29"/>
    <p:sldId id="680" r:id="rId30"/>
  </p:sldIdLst>
  <p:sldSz cx="12196763" cy="6858000"/>
  <p:notesSz cx="6805613" cy="9939338"/>
  <p:custDataLst>
    <p:tags r:id="rId33"/>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FA00"/>
    <a:srgbClr val="374154"/>
    <a:srgbClr val="91D150"/>
    <a:srgbClr val="59595A"/>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25" autoAdjust="0"/>
    <p:restoredTop sz="96291" autoAdjust="0"/>
  </p:normalViewPr>
  <p:slideViewPr>
    <p:cSldViewPr showGuides="1">
      <p:cViewPr varScale="1">
        <p:scale>
          <a:sx n="117" d="100"/>
          <a:sy n="117" d="100"/>
        </p:scale>
        <p:origin x="208"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2023/4/2</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24</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24</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lnSpc>
                <a:spcPct val="12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1472664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lnSpc>
                <a:spcPct val="12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1580769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hyperlink" Target="http://www.mindspore.cn/" TargetMode="Externa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1.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2.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21"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9" r:id="rId3"/>
    <p:sldLayoutId id="2147483920"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P28LKWTzrI" TargetMode="External"/><Relationship Id="rId2" Type="http://schemas.openxmlformats.org/officeDocument/2006/relationships/hyperlink" Target="https://www.youtube.com/watch?v=3jHi8E5C-18" TargetMode="External"/><Relationship Id="rId1" Type="http://schemas.openxmlformats.org/officeDocument/2006/relationships/slideLayout" Target="../slideLayouts/slideLayout4.xml"/><Relationship Id="rId5" Type="http://schemas.openxmlformats.org/officeDocument/2006/relationships/hyperlink" Target="https://infohub.delltechnologies.com/l/white-paper-virtualizing-gpus-for-ai-with-vmware-and-nvidia-based-on-dell-infrastructure-1/nvidia-237" TargetMode="External"/><Relationship Id="rId4" Type="http://schemas.openxmlformats.org/officeDocument/2006/relationships/hyperlink" Target="https://www.youtube.com/watch?v=3l10o0DYJXg"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5" y="693428"/>
            <a:ext cx="3141050" cy="953563"/>
          </a:xfr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921702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Gill Sans MT" panose="020B0502020104020203" pitchFamily="34" charset="0"/>
              </a:rPr>
              <a:t>图形处理器</a:t>
            </a:r>
            <a:r>
              <a:rPr lang="en-US" altLang="zh-CN" sz="9600" dirty="0">
                <a:solidFill>
                  <a:schemeClr val="bg1"/>
                </a:solidFill>
                <a:latin typeface="Gill Sans MT" panose="020B0502020104020203" pitchFamily="34" charset="0"/>
              </a:rPr>
              <a:t>GPU</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
        <p:nvSpPr>
          <p:cNvPr id="3" name="矩形 2">
            <a:extLst>
              <a:ext uri="{FF2B5EF4-FFF2-40B4-BE49-F238E27FC236}">
                <a16:creationId xmlns:a16="http://schemas.microsoft.com/office/drawing/2014/main" id="{930211A5-A60D-9443-B223-4AB2B7719353}"/>
              </a:ext>
            </a:extLst>
          </p:cNvPr>
          <p:cNvSpPr/>
          <p:nvPr/>
        </p:nvSpPr>
        <p:spPr>
          <a:xfrm>
            <a:off x="3290069" y="939106"/>
            <a:ext cx="3421129"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芯片基础</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4A9B4C7-739C-754B-A598-3CE6967D81CB}"/>
              </a:ext>
            </a:extLst>
          </p:cNvPr>
          <p:cNvSpPr>
            <a:spLocks noGrp="1"/>
          </p:cNvSpPr>
          <p:nvPr>
            <p:ph type="title"/>
          </p:nvPr>
        </p:nvSpPr>
        <p:spPr/>
        <p:txBody>
          <a:bodyPr/>
          <a:lstStyle/>
          <a:p>
            <a:r>
              <a:rPr lang="en-US" altLang="zh-CN" dirty="0"/>
              <a:t>GPU</a:t>
            </a:r>
            <a:r>
              <a:rPr lang="zh-CN" altLang="en-US" dirty="0"/>
              <a:t> 发展阶段 </a:t>
            </a:r>
            <a:r>
              <a:rPr lang="en-US" altLang="zh-CN" dirty="0"/>
              <a:t>(III)</a:t>
            </a:r>
            <a:endParaRPr lang="zh-CN" altLang="en-US" dirty="0"/>
          </a:p>
        </p:txBody>
      </p:sp>
      <p:sp>
        <p:nvSpPr>
          <p:cNvPr id="6" name="内容占位符 5">
            <a:extLst>
              <a:ext uri="{FF2B5EF4-FFF2-40B4-BE49-F238E27FC236}">
                <a16:creationId xmlns:a16="http://schemas.microsoft.com/office/drawing/2014/main" id="{0A67C821-353A-2140-A135-517A11648B9F}"/>
              </a:ext>
            </a:extLst>
          </p:cNvPr>
          <p:cNvSpPr>
            <a:spLocks noGrp="1"/>
          </p:cNvSpPr>
          <p:nvPr>
            <p:ph sz="half" idx="1"/>
          </p:nvPr>
        </p:nvSpPr>
        <p:spPr>
          <a:xfrm>
            <a:off x="623635" y="1412776"/>
            <a:ext cx="10963473" cy="589190"/>
          </a:xfrm>
        </p:spPr>
        <p:txBody>
          <a:bodyPr/>
          <a:lstStyle/>
          <a:p>
            <a:r>
              <a:rPr lang="zh-CN" altLang="en-US" dirty="0">
                <a:latin typeface="Gill Sans MT" panose="020B0502020104020203" pitchFamily="34" charset="0"/>
              </a:rPr>
              <a:t>第三代 </a:t>
            </a:r>
            <a:r>
              <a:rPr lang="en-US" altLang="zh-CN" dirty="0">
                <a:latin typeface="Gill Sans MT" panose="020B0502020104020203" pitchFamily="34" charset="0"/>
              </a:rPr>
              <a:t>GPU</a:t>
            </a:r>
            <a:r>
              <a:rPr lang="zh-CN" altLang="en-US" dirty="0">
                <a:latin typeface="Gill Sans MT" panose="020B0502020104020203" pitchFamily="34" charset="0"/>
              </a:rPr>
              <a:t>（</a:t>
            </a:r>
            <a:r>
              <a:rPr lang="en-US" altLang="zh-CN" dirty="0">
                <a:latin typeface="Gill Sans MT" panose="020B0502020104020203" pitchFamily="34" charset="0"/>
              </a:rPr>
              <a:t>2006~</a:t>
            </a:r>
            <a:r>
              <a:rPr lang="zh-CN" altLang="en-US" dirty="0">
                <a:latin typeface="Gill Sans MT" panose="020B0502020104020203" pitchFamily="34" charset="0"/>
              </a:rPr>
              <a:t>），实现方便的编程环境创建， 可以直接编写程序。</a:t>
            </a:r>
            <a:endParaRPr lang="en-US" altLang="zh-CN" dirty="0">
              <a:latin typeface="Gill Sans MT" panose="020B0502020104020203" pitchFamily="34" charset="0"/>
            </a:endParaRPr>
          </a:p>
        </p:txBody>
      </p:sp>
      <p:pic>
        <p:nvPicPr>
          <p:cNvPr id="8" name="图片 7">
            <a:extLst>
              <a:ext uri="{FF2B5EF4-FFF2-40B4-BE49-F238E27FC236}">
                <a16:creationId xmlns:a16="http://schemas.microsoft.com/office/drawing/2014/main" id="{0657BEDF-2E2F-8D41-B9B4-DFCF2C3F03FB}"/>
              </a:ext>
            </a:extLst>
          </p:cNvPr>
          <p:cNvPicPr>
            <a:picLocks noChangeAspect="1"/>
          </p:cNvPicPr>
          <p:nvPr/>
        </p:nvPicPr>
        <p:blipFill>
          <a:blip r:embed="rId2"/>
          <a:stretch>
            <a:fillRect/>
          </a:stretch>
        </p:blipFill>
        <p:spPr>
          <a:xfrm>
            <a:off x="3794125" y="2240169"/>
            <a:ext cx="7683500" cy="3708400"/>
          </a:xfrm>
          <a:prstGeom prst="rect">
            <a:avLst/>
          </a:prstGeom>
        </p:spPr>
      </p:pic>
      <p:pic>
        <p:nvPicPr>
          <p:cNvPr id="9" name="图片 8">
            <a:extLst>
              <a:ext uri="{FF2B5EF4-FFF2-40B4-BE49-F238E27FC236}">
                <a16:creationId xmlns:a16="http://schemas.microsoft.com/office/drawing/2014/main" id="{6E11DCFC-2932-3E49-B20A-00D2A3C9BA2D}"/>
              </a:ext>
            </a:extLst>
          </p:cNvPr>
          <p:cNvPicPr>
            <a:picLocks noChangeAspect="1"/>
          </p:cNvPicPr>
          <p:nvPr/>
        </p:nvPicPr>
        <p:blipFill>
          <a:blip r:embed="rId3"/>
          <a:stretch>
            <a:fillRect/>
          </a:stretch>
        </p:blipFill>
        <p:spPr>
          <a:xfrm>
            <a:off x="841797" y="2780928"/>
            <a:ext cx="2545704" cy="2545704"/>
          </a:xfrm>
          <a:prstGeom prst="rect">
            <a:avLst/>
          </a:prstGeom>
        </p:spPr>
      </p:pic>
    </p:spTree>
    <p:extLst>
      <p:ext uri="{BB962C8B-B14F-4D97-AF65-F5344CB8AC3E}">
        <p14:creationId xmlns:p14="http://schemas.microsoft.com/office/powerpoint/2010/main" val="1223169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10D36-6D64-3448-8418-EE4484F1A8BD}"/>
              </a:ext>
            </a:extLst>
          </p:cNvPr>
          <p:cNvSpPr>
            <a:spLocks noGrp="1"/>
          </p:cNvSpPr>
          <p:nvPr>
            <p:ph type="title"/>
          </p:nvPr>
        </p:nvSpPr>
        <p:spPr/>
        <p:txBody>
          <a:bodyPr/>
          <a:lstStyle/>
          <a:p>
            <a:pPr latinLnBrk="1"/>
            <a:r>
              <a:rPr lang="en-US" altLang="zh-CN" dirty="0"/>
              <a:t>GPU</a:t>
            </a:r>
            <a:r>
              <a:rPr lang="zh-CN" altLang="en-US" dirty="0"/>
              <a:t> </a:t>
            </a:r>
            <a:r>
              <a:rPr lang="en-US" altLang="zh-CN" dirty="0"/>
              <a:t>vs</a:t>
            </a:r>
            <a:r>
              <a:rPr lang="zh-CN" altLang="en-US" dirty="0"/>
              <a:t> </a:t>
            </a:r>
            <a:r>
              <a:rPr lang="en-US" altLang="zh-CN" dirty="0"/>
              <a:t>CPU</a:t>
            </a:r>
            <a:endParaRPr lang="zh-CN" altLang="en-US" dirty="0"/>
          </a:p>
        </p:txBody>
      </p:sp>
    </p:spTree>
    <p:extLst>
      <p:ext uri="{BB962C8B-B14F-4D97-AF65-F5344CB8AC3E}">
        <p14:creationId xmlns:p14="http://schemas.microsoft.com/office/powerpoint/2010/main" val="979839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71D1C7F-78DA-914E-9FF1-C72443DE861E}"/>
              </a:ext>
            </a:extLst>
          </p:cNvPr>
          <p:cNvSpPr>
            <a:spLocks noGrp="1"/>
          </p:cNvSpPr>
          <p:nvPr>
            <p:ph type="title"/>
          </p:nvPr>
        </p:nvSpPr>
        <p:spPr/>
        <p:txBody>
          <a:bodyPr/>
          <a:lstStyle/>
          <a:p>
            <a:r>
              <a:rPr lang="zh-CN" altLang="en-US" dirty="0"/>
              <a:t>图形计算单元</a:t>
            </a:r>
          </a:p>
        </p:txBody>
      </p:sp>
      <p:sp>
        <p:nvSpPr>
          <p:cNvPr id="6" name="内容占位符 5">
            <a:extLst>
              <a:ext uri="{FF2B5EF4-FFF2-40B4-BE49-F238E27FC236}">
                <a16:creationId xmlns:a16="http://schemas.microsoft.com/office/drawing/2014/main" id="{FD0C2D72-F3B7-7746-8D11-1DB92C23F056}"/>
              </a:ext>
            </a:extLst>
          </p:cNvPr>
          <p:cNvSpPr>
            <a:spLocks noGrp="1"/>
          </p:cNvSpPr>
          <p:nvPr>
            <p:ph sz="half" idx="1"/>
          </p:nvPr>
        </p:nvSpPr>
        <p:spPr/>
        <p:txBody>
          <a:bodyPr/>
          <a:lstStyle/>
          <a:p>
            <a:r>
              <a:rPr lang="zh-CN" altLang="en-US" dirty="0"/>
              <a:t>正如其全称“图形计算单元”，</a:t>
            </a:r>
            <a:r>
              <a:rPr lang="en-US" altLang="zh-CN" dirty="0"/>
              <a:t>GPU</a:t>
            </a:r>
            <a:r>
              <a:rPr lang="zh-CN" altLang="en-US" dirty="0"/>
              <a:t>的初衷主要是为了接替</a:t>
            </a:r>
            <a:r>
              <a:rPr lang="en-US" altLang="zh-CN" dirty="0"/>
              <a:t>CPU</a:t>
            </a:r>
            <a:r>
              <a:rPr lang="zh-CN" altLang="en-US" dirty="0"/>
              <a:t>进行图形渲染的工作。因为图像上的每一个像素点都需要处理，这项任务计算量相当大。尤其遇上一个复杂的三维场景，就需要在一秒内处理几千万个三角形顶点和光栅化几十亿的像素。不过，由于每个像素点处理的过程和方式相差无几，这项艰巨的任务可以靠并行计算来化解。</a:t>
            </a:r>
            <a:br>
              <a:rPr lang="zh-CN" altLang="en-US" dirty="0"/>
            </a:br>
            <a:endParaRPr lang="zh-CN" altLang="en-US" dirty="0"/>
          </a:p>
        </p:txBody>
      </p:sp>
    </p:spTree>
    <p:extLst>
      <p:ext uri="{BB962C8B-B14F-4D97-AF65-F5344CB8AC3E}">
        <p14:creationId xmlns:p14="http://schemas.microsoft.com/office/powerpoint/2010/main" val="2551697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ED48879-C827-B64D-94FB-08C60E30B9C4}"/>
              </a:ext>
            </a:extLst>
          </p:cNvPr>
          <p:cNvSpPr>
            <a:spLocks noGrp="1"/>
          </p:cNvSpPr>
          <p:nvPr>
            <p:ph type="title"/>
          </p:nvPr>
        </p:nvSpPr>
        <p:spPr/>
        <p:txBody>
          <a:bodyPr/>
          <a:lstStyle/>
          <a:p>
            <a:r>
              <a:rPr lang="en-US" altLang="zh-CN" dirty="0"/>
              <a:t>GPU</a:t>
            </a:r>
            <a:r>
              <a:rPr lang="zh-CN" altLang="en-US" dirty="0"/>
              <a:t> </a:t>
            </a:r>
            <a:r>
              <a:rPr lang="en-US" altLang="zh-CN" dirty="0"/>
              <a:t>vs</a:t>
            </a:r>
            <a:r>
              <a:rPr lang="zh-CN" altLang="en-US" dirty="0"/>
              <a:t> </a:t>
            </a:r>
            <a:r>
              <a:rPr lang="en-US" altLang="zh-CN" dirty="0"/>
              <a:t>CPU</a:t>
            </a:r>
            <a:endParaRPr lang="zh-CN" altLang="en-US" dirty="0"/>
          </a:p>
        </p:txBody>
      </p:sp>
      <p:sp>
        <p:nvSpPr>
          <p:cNvPr id="6" name="内容占位符 5">
            <a:extLst>
              <a:ext uri="{FF2B5EF4-FFF2-40B4-BE49-F238E27FC236}">
                <a16:creationId xmlns:a16="http://schemas.microsoft.com/office/drawing/2014/main" id="{3237B8D2-708C-3548-96C4-47B1C0FE0FE7}"/>
              </a:ext>
            </a:extLst>
          </p:cNvPr>
          <p:cNvSpPr>
            <a:spLocks noGrp="1"/>
          </p:cNvSpPr>
          <p:nvPr>
            <p:ph sz="half" idx="1"/>
          </p:nvPr>
        </p:nvSpPr>
        <p:spPr/>
        <p:txBody>
          <a:bodyPr/>
          <a:lstStyle/>
          <a:p>
            <a:r>
              <a:rPr lang="en-US" altLang="zh-CN" dirty="0"/>
              <a:t>GPU</a:t>
            </a:r>
            <a:r>
              <a:rPr lang="zh-CN" altLang="en-US" dirty="0"/>
              <a:t>几乎主要由计算单元</a:t>
            </a:r>
            <a:r>
              <a:rPr lang="en-US" altLang="zh-CN" dirty="0"/>
              <a:t>ALU</a:t>
            </a:r>
            <a:r>
              <a:rPr lang="zh-CN" altLang="en-US" dirty="0"/>
              <a:t>组成，仅有少量的控制单元和存储单元。</a:t>
            </a:r>
            <a:r>
              <a:rPr lang="en-US" altLang="zh-CN" dirty="0"/>
              <a:t>GPU</a:t>
            </a:r>
            <a:r>
              <a:rPr lang="zh-CN" altLang="en-US" dirty="0"/>
              <a:t>采用了数量众多的计算单元和超长的流水线，但只有非常简单的控制逻辑并省去了</a:t>
            </a:r>
            <a:r>
              <a:rPr lang="en-US" altLang="zh-CN" dirty="0"/>
              <a:t>Cache</a:t>
            </a:r>
            <a:r>
              <a:rPr lang="zh-CN" altLang="en-US" dirty="0"/>
              <a:t>。</a:t>
            </a:r>
            <a:endParaRPr lang="en-US" altLang="zh-CN" dirty="0"/>
          </a:p>
          <a:p>
            <a:r>
              <a:rPr lang="en-US" altLang="zh-CN" dirty="0"/>
              <a:t>CPU</a:t>
            </a:r>
            <a:r>
              <a:rPr lang="zh-CN" altLang="en-US" dirty="0"/>
              <a:t>不仅被</a:t>
            </a:r>
            <a:r>
              <a:rPr lang="en-US" altLang="zh-CN" dirty="0"/>
              <a:t>Cache</a:t>
            </a:r>
            <a:r>
              <a:rPr lang="zh-CN" altLang="en-US" dirty="0"/>
              <a:t>占据了大量空间，而且还有有复杂的控制逻辑和诸多优化电路，相比之下计算能力只是</a:t>
            </a:r>
            <a:r>
              <a:rPr lang="en-US" altLang="zh-CN" dirty="0"/>
              <a:t>CPU</a:t>
            </a:r>
            <a:r>
              <a:rPr lang="zh-CN" altLang="en-US" dirty="0"/>
              <a:t>很小的一部。</a:t>
            </a:r>
          </a:p>
        </p:txBody>
      </p:sp>
      <p:pic>
        <p:nvPicPr>
          <p:cNvPr id="8" name="图片 7">
            <a:extLst>
              <a:ext uri="{FF2B5EF4-FFF2-40B4-BE49-F238E27FC236}">
                <a16:creationId xmlns:a16="http://schemas.microsoft.com/office/drawing/2014/main" id="{BD57EF7E-612C-804B-A083-C3AA56AED2D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12308"/>
          <a:stretch/>
        </p:blipFill>
        <p:spPr>
          <a:xfrm>
            <a:off x="6818461" y="3356992"/>
            <a:ext cx="3650627" cy="2892950"/>
          </a:xfrm>
          <a:prstGeom prst="rect">
            <a:avLst/>
          </a:prstGeom>
        </p:spPr>
      </p:pic>
      <p:pic>
        <p:nvPicPr>
          <p:cNvPr id="3" name="图片 2">
            <a:extLst>
              <a:ext uri="{FF2B5EF4-FFF2-40B4-BE49-F238E27FC236}">
                <a16:creationId xmlns:a16="http://schemas.microsoft.com/office/drawing/2014/main" id="{187DD448-2B00-AE4C-9F78-04BA52C00C7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561877" y="3356993"/>
            <a:ext cx="3667563" cy="2892950"/>
          </a:xfrm>
          <a:prstGeom prst="rect">
            <a:avLst/>
          </a:prstGeom>
        </p:spPr>
      </p:pic>
      <p:sp>
        <p:nvSpPr>
          <p:cNvPr id="4" name="左右箭头 3">
            <a:extLst>
              <a:ext uri="{FF2B5EF4-FFF2-40B4-BE49-F238E27FC236}">
                <a16:creationId xmlns:a16="http://schemas.microsoft.com/office/drawing/2014/main" id="{D5F46C51-3AEE-B047-AA93-BC52DCB86183}"/>
              </a:ext>
            </a:extLst>
          </p:cNvPr>
          <p:cNvSpPr/>
          <p:nvPr/>
        </p:nvSpPr>
        <p:spPr bwMode="auto">
          <a:xfrm>
            <a:off x="5378302" y="4479431"/>
            <a:ext cx="1262563" cy="648072"/>
          </a:xfrm>
          <a:prstGeom prst="leftRightArrow">
            <a:avLst>
              <a:gd name="adj1" fmla="val 63437"/>
              <a:gd name="adj2" fmla="val 55038"/>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2542517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04569F-8D21-ED40-BD02-692AB6C97429}"/>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GPU</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Architecture</a:t>
            </a:r>
            <a:endParaRPr kumimoji="1" lang="zh-CN" altLang="en-US" dirty="0">
              <a:latin typeface="Futura Medium" panose="020B0602020204020303" pitchFamily="34" charset="-79"/>
              <a:cs typeface="Futura Medium" panose="020B0602020204020303" pitchFamily="34" charset="-79"/>
            </a:endParaRPr>
          </a:p>
        </p:txBody>
      </p:sp>
      <p:sp>
        <p:nvSpPr>
          <p:cNvPr id="4" name="内容占位符 3">
            <a:extLst>
              <a:ext uri="{FF2B5EF4-FFF2-40B4-BE49-F238E27FC236}">
                <a16:creationId xmlns:a16="http://schemas.microsoft.com/office/drawing/2014/main" id="{E9543FF5-591B-EF41-92FC-38BB5846D17F}"/>
              </a:ext>
            </a:extLst>
          </p:cNvPr>
          <p:cNvSpPr>
            <a:spLocks noGrp="1"/>
          </p:cNvSpPr>
          <p:nvPr>
            <p:ph sz="half" idx="10"/>
          </p:nvPr>
        </p:nvSpPr>
        <p:spPr>
          <a:xfrm>
            <a:off x="6296160" y="1196752"/>
            <a:ext cx="5290949" cy="4896544"/>
          </a:xfrm>
        </p:spPr>
        <p:txBody>
          <a:bodyPr anchor="ctr"/>
          <a:lstStyle/>
          <a:p>
            <a:r>
              <a:rPr kumimoji="1" lang="en-US" altLang="zh-CN" sz="2400" b="1" dirty="0">
                <a:latin typeface="Gill Sans MT" panose="020B0502020104020203" pitchFamily="34" charset="0"/>
              </a:rPr>
              <a:t>Small</a:t>
            </a:r>
            <a:r>
              <a:rPr kumimoji="1" lang="zh-CN" altLang="en-US" sz="2400" b="1" dirty="0">
                <a:latin typeface="Gill Sans MT" panose="020B0502020104020203" pitchFamily="34" charset="0"/>
              </a:rPr>
              <a:t> </a:t>
            </a:r>
            <a:r>
              <a:rPr kumimoji="1" lang="en-US" altLang="zh-CN" sz="2400" b="1" dirty="0">
                <a:latin typeface="Gill Sans MT" panose="020B0502020104020203" pitchFamily="34" charset="0"/>
              </a:rPr>
              <a:t>Caches</a:t>
            </a:r>
          </a:p>
          <a:p>
            <a:pPr lvl="1"/>
            <a:r>
              <a:rPr kumimoji="1" lang="en-US" altLang="zh-CN" sz="2266" dirty="0">
                <a:latin typeface="Gill Sans MT" panose="020B0502020104020203" pitchFamily="34" charset="0"/>
              </a:rPr>
              <a:t>boost</a:t>
            </a:r>
            <a:r>
              <a:rPr kumimoji="1" lang="zh-CN" altLang="en-US" sz="2266" dirty="0">
                <a:latin typeface="Gill Sans MT" panose="020B0502020104020203" pitchFamily="34" charset="0"/>
              </a:rPr>
              <a:t> </a:t>
            </a:r>
            <a:r>
              <a:rPr kumimoji="1" lang="en-US" altLang="zh-CN" sz="2266" dirty="0">
                <a:latin typeface="Gill Sans MT" panose="020B0502020104020203" pitchFamily="34" charset="0"/>
              </a:rPr>
              <a:t>memory</a:t>
            </a:r>
            <a:r>
              <a:rPr kumimoji="1" lang="zh-CN" altLang="en-US" sz="2266" dirty="0">
                <a:latin typeface="Gill Sans MT" panose="020B0502020104020203" pitchFamily="34" charset="0"/>
              </a:rPr>
              <a:t> </a:t>
            </a:r>
            <a:r>
              <a:rPr kumimoji="1" lang="en-US" altLang="zh-CN" sz="2266" dirty="0">
                <a:latin typeface="Gill Sans MT" panose="020B0502020104020203" pitchFamily="34" charset="0"/>
              </a:rPr>
              <a:t>throughput</a:t>
            </a:r>
          </a:p>
          <a:p>
            <a:r>
              <a:rPr kumimoji="1" lang="en-US" altLang="zh-CN" sz="2400" b="1" dirty="0">
                <a:latin typeface="Gill Sans MT" panose="020B0502020104020203" pitchFamily="34" charset="0"/>
              </a:rPr>
              <a:t>Simple</a:t>
            </a:r>
            <a:r>
              <a:rPr kumimoji="1" lang="zh-CN" altLang="en-US" sz="2400" b="1" dirty="0">
                <a:latin typeface="Gill Sans MT" panose="020B0502020104020203" pitchFamily="34" charset="0"/>
              </a:rPr>
              <a:t> </a:t>
            </a:r>
            <a:r>
              <a:rPr kumimoji="1" lang="en-US" altLang="zh-CN" sz="2400" b="1" dirty="0">
                <a:latin typeface="Gill Sans MT" panose="020B0502020104020203" pitchFamily="34" charset="0"/>
              </a:rPr>
              <a:t>Control</a:t>
            </a:r>
          </a:p>
          <a:p>
            <a:pPr lvl="1"/>
            <a:r>
              <a:rPr kumimoji="1" lang="en-US" altLang="zh-CN" sz="2266" dirty="0">
                <a:latin typeface="Gill Sans MT" panose="020B0502020104020203" pitchFamily="34" charset="0"/>
              </a:rPr>
              <a:t>no</a:t>
            </a:r>
            <a:r>
              <a:rPr kumimoji="1" lang="zh-CN" altLang="en-US" sz="2266" dirty="0">
                <a:latin typeface="Gill Sans MT" panose="020B0502020104020203" pitchFamily="34" charset="0"/>
              </a:rPr>
              <a:t> </a:t>
            </a:r>
            <a:r>
              <a:rPr kumimoji="1" lang="en-US" altLang="zh-CN" sz="2266" dirty="0">
                <a:latin typeface="Gill Sans MT" panose="020B0502020104020203" pitchFamily="34" charset="0"/>
              </a:rPr>
              <a:t>branch</a:t>
            </a:r>
            <a:r>
              <a:rPr kumimoji="1" lang="zh-CN" altLang="en-US" sz="2266" dirty="0">
                <a:latin typeface="Gill Sans MT" panose="020B0502020104020203" pitchFamily="34" charset="0"/>
              </a:rPr>
              <a:t> </a:t>
            </a:r>
            <a:r>
              <a:rPr kumimoji="1" lang="en-US" altLang="zh-CN" sz="2266" dirty="0">
                <a:latin typeface="Gill Sans MT" panose="020B0502020104020203" pitchFamily="34" charset="0"/>
              </a:rPr>
              <a:t>prediction</a:t>
            </a:r>
          </a:p>
          <a:p>
            <a:pPr lvl="1"/>
            <a:r>
              <a:rPr kumimoji="1" lang="en-US" altLang="zh-CN" sz="2266" dirty="0">
                <a:latin typeface="Gill Sans MT" panose="020B0502020104020203" pitchFamily="34" charset="0"/>
              </a:rPr>
              <a:t>no</a:t>
            </a:r>
            <a:r>
              <a:rPr kumimoji="1" lang="zh-CN" altLang="en-US" sz="2266" dirty="0">
                <a:latin typeface="Gill Sans MT" panose="020B0502020104020203" pitchFamily="34" charset="0"/>
              </a:rPr>
              <a:t> </a:t>
            </a:r>
            <a:r>
              <a:rPr kumimoji="1" lang="en-US" altLang="zh-CN" sz="2266" dirty="0">
                <a:latin typeface="Gill Sans MT" panose="020B0502020104020203" pitchFamily="34" charset="0"/>
              </a:rPr>
              <a:t>data</a:t>
            </a:r>
            <a:r>
              <a:rPr kumimoji="1" lang="zh-CN" altLang="en-US" sz="2266" dirty="0">
                <a:latin typeface="Gill Sans MT" panose="020B0502020104020203" pitchFamily="34" charset="0"/>
              </a:rPr>
              <a:t> </a:t>
            </a:r>
            <a:r>
              <a:rPr kumimoji="1" lang="en-US" altLang="zh-CN" sz="2266" dirty="0">
                <a:latin typeface="Gill Sans MT" panose="020B0502020104020203" pitchFamily="34" charset="0"/>
              </a:rPr>
              <a:t>forwarding</a:t>
            </a:r>
          </a:p>
          <a:p>
            <a:r>
              <a:rPr kumimoji="1" lang="en-US" altLang="zh-CN" sz="2400" b="1" dirty="0">
                <a:latin typeface="Gill Sans MT" panose="020B0502020104020203" pitchFamily="34" charset="0"/>
              </a:rPr>
              <a:t>Energy</a:t>
            </a:r>
            <a:r>
              <a:rPr kumimoji="1" lang="zh-CN" altLang="en-US" sz="2400" b="1" dirty="0">
                <a:latin typeface="Gill Sans MT" panose="020B0502020104020203" pitchFamily="34" charset="0"/>
              </a:rPr>
              <a:t> </a:t>
            </a:r>
            <a:r>
              <a:rPr kumimoji="1" lang="en-US" altLang="zh-CN" sz="2400" b="1" dirty="0">
                <a:latin typeface="Gill Sans MT" panose="020B0502020104020203" pitchFamily="34" charset="0"/>
              </a:rPr>
              <a:t>Efficient</a:t>
            </a:r>
            <a:r>
              <a:rPr kumimoji="1" lang="zh-CN" altLang="en-US" sz="2400" b="1" dirty="0">
                <a:latin typeface="Gill Sans MT" panose="020B0502020104020203" pitchFamily="34" charset="0"/>
              </a:rPr>
              <a:t> </a:t>
            </a:r>
            <a:r>
              <a:rPr kumimoji="1" lang="en-US" altLang="zh-CN" sz="2400" b="1" dirty="0">
                <a:latin typeface="Gill Sans MT" panose="020B0502020104020203" pitchFamily="34" charset="0"/>
              </a:rPr>
              <a:t>ALUs</a:t>
            </a:r>
          </a:p>
          <a:p>
            <a:pPr lvl="1"/>
            <a:r>
              <a:rPr kumimoji="1" lang="en-US" altLang="zh-CN" sz="2266" dirty="0">
                <a:latin typeface="Gill Sans MT" panose="020B0502020104020203" pitchFamily="34" charset="0"/>
              </a:rPr>
              <a:t>Long</a:t>
            </a:r>
            <a:r>
              <a:rPr kumimoji="1" lang="zh-CN" altLang="en-US" sz="2266" dirty="0">
                <a:latin typeface="Gill Sans MT" panose="020B0502020104020203" pitchFamily="34" charset="0"/>
              </a:rPr>
              <a:t> </a:t>
            </a:r>
            <a:r>
              <a:rPr kumimoji="1" lang="en-US" altLang="zh-CN" sz="2266" dirty="0">
                <a:latin typeface="Gill Sans MT" panose="020B0502020104020203" pitchFamily="34" charset="0"/>
              </a:rPr>
              <a:t>latency</a:t>
            </a:r>
            <a:r>
              <a:rPr kumimoji="1" lang="zh-CN" altLang="en-US" sz="2266" dirty="0">
                <a:latin typeface="Gill Sans MT" panose="020B0502020104020203" pitchFamily="34" charset="0"/>
              </a:rPr>
              <a:t> </a:t>
            </a:r>
            <a:r>
              <a:rPr kumimoji="1" lang="en-US" altLang="zh-CN" sz="2266" dirty="0">
                <a:latin typeface="Gill Sans MT" panose="020B0502020104020203" pitchFamily="34" charset="0"/>
              </a:rPr>
              <a:t>but</a:t>
            </a:r>
            <a:r>
              <a:rPr kumimoji="1" lang="zh-CN" altLang="en-US" sz="2266" dirty="0">
                <a:latin typeface="Gill Sans MT" panose="020B0502020104020203" pitchFamily="34" charset="0"/>
              </a:rPr>
              <a:t> </a:t>
            </a:r>
            <a:r>
              <a:rPr kumimoji="1" lang="en-US" altLang="zh-CN" sz="2266" dirty="0">
                <a:latin typeface="Gill Sans MT" panose="020B0502020104020203" pitchFamily="34" charset="0"/>
              </a:rPr>
              <a:t>high</a:t>
            </a:r>
            <a:r>
              <a:rPr kumimoji="1" lang="zh-CN" altLang="en-US" sz="2266" dirty="0">
                <a:latin typeface="Gill Sans MT" panose="020B0502020104020203" pitchFamily="34" charset="0"/>
              </a:rPr>
              <a:t> </a:t>
            </a:r>
            <a:r>
              <a:rPr kumimoji="1" lang="en-US" altLang="zh-CN" sz="2266" dirty="0">
                <a:latin typeface="Gill Sans MT" panose="020B0502020104020203" pitchFamily="34" charset="0"/>
              </a:rPr>
              <a:t>throughput</a:t>
            </a:r>
          </a:p>
          <a:p>
            <a:r>
              <a:rPr kumimoji="1" lang="en-US" altLang="zh-CN" sz="2400" b="1" dirty="0">
                <a:latin typeface="Gill Sans MT" panose="020B0502020104020203" pitchFamily="34" charset="0"/>
              </a:rPr>
              <a:t>Massive</a:t>
            </a:r>
            <a:r>
              <a:rPr kumimoji="1" lang="zh-CN" altLang="en-US" sz="2400" b="1" dirty="0">
                <a:latin typeface="Gill Sans MT" panose="020B0502020104020203" pitchFamily="34" charset="0"/>
              </a:rPr>
              <a:t> </a:t>
            </a:r>
            <a:r>
              <a:rPr kumimoji="1" lang="en-US" altLang="zh-CN" sz="2400" b="1" dirty="0">
                <a:latin typeface="Gill Sans MT" panose="020B0502020104020203" pitchFamily="34" charset="0"/>
              </a:rPr>
              <a:t>threads</a:t>
            </a:r>
            <a:r>
              <a:rPr kumimoji="1" lang="zh-CN" altLang="en-US" sz="2400" b="1" dirty="0">
                <a:latin typeface="Gill Sans MT" panose="020B0502020104020203" pitchFamily="34" charset="0"/>
              </a:rPr>
              <a:t> </a:t>
            </a:r>
            <a:r>
              <a:rPr kumimoji="1" lang="en-US" altLang="zh-CN" sz="2400" b="1" dirty="0">
                <a:latin typeface="Gill Sans MT" panose="020B0502020104020203" pitchFamily="34" charset="0"/>
              </a:rPr>
              <a:t>tolerate</a:t>
            </a:r>
            <a:r>
              <a:rPr kumimoji="1" lang="zh-CN" altLang="en-US" sz="2400" b="1" dirty="0">
                <a:latin typeface="Gill Sans MT" panose="020B0502020104020203" pitchFamily="34" charset="0"/>
              </a:rPr>
              <a:t> </a:t>
            </a:r>
            <a:r>
              <a:rPr kumimoji="1" lang="en-US" altLang="zh-CN" sz="2400" b="1" dirty="0">
                <a:latin typeface="Gill Sans MT" panose="020B0502020104020203" pitchFamily="34" charset="0"/>
              </a:rPr>
              <a:t>latencies</a:t>
            </a:r>
          </a:p>
        </p:txBody>
      </p:sp>
      <p:pic>
        <p:nvPicPr>
          <p:cNvPr id="7" name="图片 6">
            <a:extLst>
              <a:ext uri="{FF2B5EF4-FFF2-40B4-BE49-F238E27FC236}">
                <a16:creationId xmlns:a16="http://schemas.microsoft.com/office/drawing/2014/main" id="{2B5092CA-8772-6648-A1D1-BDBB5ABBC51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29829" y="1844824"/>
            <a:ext cx="4483100" cy="4051300"/>
          </a:xfrm>
          <a:prstGeom prst="rect">
            <a:avLst/>
          </a:prstGeom>
        </p:spPr>
      </p:pic>
    </p:spTree>
    <p:extLst>
      <p:ext uri="{BB962C8B-B14F-4D97-AF65-F5344CB8AC3E}">
        <p14:creationId xmlns:p14="http://schemas.microsoft.com/office/powerpoint/2010/main" val="3379046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66766CC-B7E9-AE4A-A951-BD0AA97FB7D7}"/>
              </a:ext>
            </a:extLst>
          </p:cNvPr>
          <p:cNvSpPr>
            <a:spLocks noGrp="1"/>
          </p:cNvSpPr>
          <p:nvPr>
            <p:ph type="title"/>
          </p:nvPr>
        </p:nvSpPr>
        <p:spPr/>
        <p:txBody>
          <a:bodyPr/>
          <a:lstStyle/>
          <a:p>
            <a:r>
              <a:rPr kumimoji="1" lang="en-US" altLang="zh-CN" dirty="0"/>
              <a:t>GPU</a:t>
            </a:r>
            <a:r>
              <a:rPr kumimoji="1" lang="zh-CN" altLang="en-US" dirty="0"/>
              <a:t> </a:t>
            </a:r>
            <a:r>
              <a:rPr kumimoji="1" lang="en-US" altLang="zh-CN" dirty="0"/>
              <a:t>Architecture</a:t>
            </a:r>
            <a:endParaRPr lang="zh-CN" altLang="en-US" dirty="0"/>
          </a:p>
        </p:txBody>
      </p:sp>
      <p:sp>
        <p:nvSpPr>
          <p:cNvPr id="6" name="内容占位符 5">
            <a:extLst>
              <a:ext uri="{FF2B5EF4-FFF2-40B4-BE49-F238E27FC236}">
                <a16:creationId xmlns:a16="http://schemas.microsoft.com/office/drawing/2014/main" id="{DF564BAB-E237-1F40-A24D-1BF1DBE0F4DE}"/>
              </a:ext>
            </a:extLst>
          </p:cNvPr>
          <p:cNvSpPr>
            <a:spLocks noGrp="1"/>
          </p:cNvSpPr>
          <p:nvPr>
            <p:ph sz="half" idx="1"/>
          </p:nvPr>
        </p:nvSpPr>
        <p:spPr/>
        <p:txBody>
          <a:bodyPr/>
          <a:lstStyle/>
          <a:p>
            <a:r>
              <a:rPr lang="en-US" altLang="zh-CN" b="1" dirty="0">
                <a:latin typeface="Gill Sans MT" panose="020B0502020104020203" pitchFamily="34" charset="0"/>
              </a:rPr>
              <a:t>GPU</a:t>
            </a:r>
            <a:r>
              <a:rPr lang="zh-CN" altLang="en-US" b="1" dirty="0">
                <a:latin typeface="Gill Sans MT" panose="020B0502020104020203" pitchFamily="34" charset="0"/>
              </a:rPr>
              <a:t> </a:t>
            </a:r>
            <a:r>
              <a:rPr lang="en-US" altLang="zh-CN" b="1" dirty="0">
                <a:latin typeface="Gill Sans MT" panose="020B0502020104020203" pitchFamily="34" charset="0"/>
              </a:rPr>
              <a:t>Cache</a:t>
            </a:r>
            <a:r>
              <a:rPr lang="zh-CN" altLang="en-US" dirty="0">
                <a:latin typeface="Gill Sans MT" panose="020B0502020104020203" pitchFamily="34" charset="0"/>
              </a:rPr>
              <a:t>：</a:t>
            </a:r>
            <a:r>
              <a:rPr lang="en-US" altLang="zh-CN" dirty="0">
                <a:latin typeface="Gill Sans MT" panose="020B0502020104020203" pitchFamily="34" charset="0"/>
              </a:rPr>
              <a:t>GPU</a:t>
            </a:r>
            <a:r>
              <a:rPr lang="zh-CN" altLang="en-US" dirty="0">
                <a:latin typeface="Gill Sans MT" panose="020B0502020104020203" pitchFamily="34" charset="0"/>
              </a:rPr>
              <a:t> 特点是有很多 </a:t>
            </a:r>
            <a:r>
              <a:rPr lang="en-US" altLang="zh-CN" dirty="0">
                <a:latin typeface="Gill Sans MT" panose="020B0502020104020203" pitchFamily="34" charset="0"/>
              </a:rPr>
              <a:t>ALU</a:t>
            </a:r>
            <a:r>
              <a:rPr lang="zh-CN" altLang="en-US" dirty="0">
                <a:latin typeface="Gill Sans MT" panose="020B0502020104020203" pitchFamily="34" charset="0"/>
              </a:rPr>
              <a:t> 很少 </a:t>
            </a:r>
            <a:r>
              <a:rPr lang="en-US" altLang="zh-CN" dirty="0">
                <a:latin typeface="Gill Sans MT" panose="020B0502020104020203" pitchFamily="34" charset="0"/>
              </a:rPr>
              <a:t>Cache</a:t>
            </a:r>
            <a:r>
              <a:rPr lang="zh-CN" altLang="en-US" dirty="0">
                <a:latin typeface="Gill Sans MT" panose="020B0502020104020203" pitchFamily="34" charset="0"/>
              </a:rPr>
              <a:t>，缓存目的不是保存后面需要访问的数据，与</a:t>
            </a:r>
            <a:r>
              <a:rPr lang="en-US" altLang="zh-CN" dirty="0">
                <a:latin typeface="Gill Sans MT" panose="020B0502020104020203" pitchFamily="34" charset="0"/>
              </a:rPr>
              <a:t>CPU</a:t>
            </a:r>
            <a:r>
              <a:rPr lang="zh-CN" altLang="en-US" dirty="0">
                <a:latin typeface="Gill Sans MT" panose="020B0502020104020203" pitchFamily="34" charset="0"/>
              </a:rPr>
              <a:t>不同，而是为 </a:t>
            </a:r>
            <a:r>
              <a:rPr lang="en-US" altLang="zh-CN" dirty="0">
                <a:latin typeface="Gill Sans MT" panose="020B0502020104020203" pitchFamily="34" charset="0"/>
              </a:rPr>
              <a:t>Threads</a:t>
            </a:r>
            <a:r>
              <a:rPr lang="zh-CN" altLang="en-US" dirty="0">
                <a:latin typeface="Gill Sans MT" panose="020B0502020104020203" pitchFamily="34" charset="0"/>
              </a:rPr>
              <a:t> 提供服务。</a:t>
            </a:r>
            <a:endParaRPr lang="en-US" altLang="zh-CN" dirty="0">
              <a:latin typeface="Gill Sans MT" panose="020B0502020104020203" pitchFamily="34" charset="0"/>
            </a:endParaRPr>
          </a:p>
          <a:p>
            <a:r>
              <a:rPr lang="en-US" altLang="zh-CN" b="1" dirty="0">
                <a:latin typeface="Gill Sans MT" panose="020B0502020104020203" pitchFamily="34" charset="0"/>
              </a:rPr>
              <a:t>Reason</a:t>
            </a:r>
            <a:r>
              <a:rPr lang="zh-CN" altLang="en-US" dirty="0">
                <a:latin typeface="Gill Sans MT" panose="020B0502020104020203" pitchFamily="34" charset="0"/>
              </a:rPr>
              <a:t>：如果有很多 </a:t>
            </a:r>
            <a:r>
              <a:rPr lang="en-US" altLang="zh-CN" dirty="0">
                <a:latin typeface="Gill Sans MT" panose="020B0502020104020203" pitchFamily="34" charset="0"/>
              </a:rPr>
              <a:t>Threads</a:t>
            </a:r>
            <a:r>
              <a:rPr lang="zh-CN" altLang="en-US" dirty="0">
                <a:latin typeface="Gill Sans MT" panose="020B0502020104020203" pitchFamily="34" charset="0"/>
              </a:rPr>
              <a:t> 线程需要访问同一段数据，缓存会合并这些访问，然后再去访问</a:t>
            </a:r>
            <a:r>
              <a:rPr lang="en-US" altLang="zh-CN" dirty="0">
                <a:latin typeface="Gill Sans MT" panose="020B0502020104020203" pitchFamily="34" charset="0"/>
              </a:rPr>
              <a:t>DRAM</a:t>
            </a:r>
            <a:r>
              <a:rPr lang="zh-CN" altLang="en-US" dirty="0">
                <a:latin typeface="Gill Sans MT" panose="020B0502020104020203" pitchFamily="34" charset="0"/>
              </a:rPr>
              <a:t>，获取数据后 </a:t>
            </a:r>
            <a:r>
              <a:rPr lang="en-US" altLang="zh-CN" dirty="0">
                <a:latin typeface="Gill Sans MT" panose="020B0502020104020203" pitchFamily="34" charset="0"/>
              </a:rPr>
              <a:t>Cache</a:t>
            </a:r>
            <a:r>
              <a:rPr lang="zh-CN" altLang="en-US" dirty="0">
                <a:latin typeface="Gill Sans MT" panose="020B0502020104020203" pitchFamily="34" charset="0"/>
              </a:rPr>
              <a:t> 会统一转发该数据到对应 </a:t>
            </a:r>
            <a:r>
              <a:rPr lang="en-US" altLang="zh-CN" dirty="0">
                <a:latin typeface="Gill Sans MT" panose="020B0502020104020203" pitchFamily="34" charset="0"/>
              </a:rPr>
              <a:t>Threads</a:t>
            </a:r>
            <a:r>
              <a:rPr lang="zh-CN" altLang="en-US" dirty="0">
                <a:latin typeface="Gill Sans MT" panose="020B0502020104020203" pitchFamily="34" charset="0"/>
              </a:rPr>
              <a:t> 线程。</a:t>
            </a:r>
          </a:p>
        </p:txBody>
      </p:sp>
      <p:pic>
        <p:nvPicPr>
          <p:cNvPr id="3" name="图片 2">
            <a:extLst>
              <a:ext uri="{FF2B5EF4-FFF2-40B4-BE49-F238E27FC236}">
                <a16:creationId xmlns:a16="http://schemas.microsoft.com/office/drawing/2014/main" id="{E1897A3A-4257-D746-BD27-63EF8B829D0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12308"/>
          <a:stretch/>
        </p:blipFill>
        <p:spPr>
          <a:xfrm>
            <a:off x="3866133" y="3429000"/>
            <a:ext cx="3816424" cy="3024336"/>
          </a:xfrm>
          <a:prstGeom prst="rect">
            <a:avLst/>
          </a:prstGeom>
        </p:spPr>
      </p:pic>
    </p:spTree>
    <p:extLst>
      <p:ext uri="{BB962C8B-B14F-4D97-AF65-F5344CB8AC3E}">
        <p14:creationId xmlns:p14="http://schemas.microsoft.com/office/powerpoint/2010/main" val="639098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C858F60-4AEF-B147-B83C-FAAA983086A7}"/>
              </a:ext>
            </a:extLst>
          </p:cNvPr>
          <p:cNvSpPr>
            <a:spLocks noGrp="1"/>
          </p:cNvSpPr>
          <p:nvPr>
            <p:ph type="title"/>
          </p:nvPr>
        </p:nvSpPr>
        <p:spPr/>
        <p:txBody>
          <a:bodyPr/>
          <a:lstStyle/>
          <a:p>
            <a:r>
              <a:rPr lang="en-US" altLang="zh-CN" dirty="0"/>
              <a:t>GPU</a:t>
            </a:r>
            <a:r>
              <a:rPr lang="zh-CN" altLang="en-US" dirty="0"/>
              <a:t> 适合处理的程序</a:t>
            </a:r>
          </a:p>
        </p:txBody>
      </p:sp>
      <p:sp>
        <p:nvSpPr>
          <p:cNvPr id="3" name="内容占位符 2">
            <a:extLst>
              <a:ext uri="{FF2B5EF4-FFF2-40B4-BE49-F238E27FC236}">
                <a16:creationId xmlns:a16="http://schemas.microsoft.com/office/drawing/2014/main" id="{7E6C1CE2-7E01-234D-A771-BD010FC124E0}"/>
              </a:ext>
            </a:extLst>
          </p:cNvPr>
          <p:cNvSpPr>
            <a:spLocks noGrp="1"/>
          </p:cNvSpPr>
          <p:nvPr>
            <p:ph sz="half" idx="1"/>
          </p:nvPr>
        </p:nvSpPr>
        <p:spPr>
          <a:xfrm>
            <a:off x="623635" y="1268760"/>
            <a:ext cx="10963473" cy="1944216"/>
          </a:xfrm>
        </p:spPr>
        <p:txBody>
          <a:bodyPr/>
          <a:lstStyle/>
          <a:p>
            <a:pPr marL="457200" indent="-457200">
              <a:buFont typeface="+mj-lt"/>
              <a:buAutoNum type="arabicPeriod"/>
            </a:pPr>
            <a:r>
              <a:rPr lang="zh-CN" altLang="en-US" b="1" dirty="0">
                <a:latin typeface="Gill Sans MT" panose="020B0502020104020203" pitchFamily="34" charset="0"/>
              </a:rPr>
              <a:t>计算密集型程序：</a:t>
            </a:r>
            <a:r>
              <a:rPr lang="zh-CN" altLang="en-US" dirty="0">
                <a:latin typeface="Gill Sans MT" panose="020B0502020104020203" pitchFamily="34" charset="0"/>
              </a:rPr>
              <a:t>所谓计算密集型 </a:t>
            </a:r>
            <a:r>
              <a:rPr lang="en-US" altLang="zh-CN" dirty="0">
                <a:latin typeface="Gill Sans MT" panose="020B0502020104020203" pitchFamily="34" charset="0"/>
              </a:rPr>
              <a:t>(Compute-intensive)</a:t>
            </a:r>
            <a:r>
              <a:rPr lang="zh-CN" altLang="en-US" dirty="0">
                <a:latin typeface="Gill Sans MT" panose="020B0502020104020203" pitchFamily="34" charset="0"/>
              </a:rPr>
              <a:t> 程序，大部分运行时间消耗在寄存器运算上，寄存器的速度和处理器的速度相当，从寄存器读写数据几乎没有延时。</a:t>
            </a:r>
            <a:endParaRPr lang="en-US" altLang="zh-CN" dirty="0">
              <a:latin typeface="Gill Sans MT" panose="020B0502020104020203" pitchFamily="34" charset="0"/>
            </a:endParaRPr>
          </a:p>
          <a:p>
            <a:pPr marL="457200" indent="-457200">
              <a:buFont typeface="+mj-lt"/>
              <a:buAutoNum type="arabicPeriod"/>
            </a:pPr>
            <a:r>
              <a:rPr lang="zh-CN" altLang="en-US" b="1" dirty="0">
                <a:latin typeface="Gill Sans MT" panose="020B0502020104020203" pitchFamily="34" charset="0"/>
              </a:rPr>
              <a:t>易于并行程序：</a:t>
            </a:r>
            <a:r>
              <a:rPr lang="en-US" altLang="zh-CN" dirty="0">
                <a:latin typeface="Gill Sans MT" panose="020B0502020104020203" pitchFamily="34" charset="0"/>
              </a:rPr>
              <a:t>GPU</a:t>
            </a:r>
            <a:r>
              <a:rPr lang="zh-CN" altLang="en-US" dirty="0">
                <a:latin typeface="Gill Sans MT" panose="020B0502020104020203" pitchFamily="34" charset="0"/>
              </a:rPr>
              <a:t> 虽然叫 </a:t>
            </a:r>
            <a:r>
              <a:rPr lang="en-US" altLang="zh-CN" dirty="0">
                <a:latin typeface="Gill Sans MT" panose="020B0502020104020203" pitchFamily="34" charset="0"/>
              </a:rPr>
              <a:t>SIMT</a:t>
            </a:r>
            <a:r>
              <a:rPr lang="zh-CN" altLang="en-US" dirty="0">
                <a:latin typeface="Gill Sans MT" panose="020B0502020104020203" pitchFamily="34" charset="0"/>
              </a:rPr>
              <a:t>，其实为特殊的 </a:t>
            </a:r>
            <a:r>
              <a:rPr lang="en-US" altLang="zh-CN" dirty="0">
                <a:latin typeface="Gill Sans MT" panose="020B0502020104020203" pitchFamily="34" charset="0"/>
              </a:rPr>
              <a:t>SIMD(Single Instruction Multiple Data)</a:t>
            </a:r>
            <a:r>
              <a:rPr lang="zh-CN" altLang="en-US" dirty="0">
                <a:latin typeface="Gill Sans MT" panose="020B0502020104020203" pitchFamily="34" charset="0"/>
              </a:rPr>
              <a:t> 架构， 拥有成百上千个核 </a:t>
            </a:r>
            <a:r>
              <a:rPr lang="en-US" altLang="zh-CN" dirty="0">
                <a:latin typeface="Gill Sans MT" panose="020B0502020104020203" pitchFamily="34" charset="0"/>
              </a:rPr>
              <a:t>CUDA</a:t>
            </a:r>
            <a:r>
              <a:rPr lang="zh-CN" altLang="en-US" dirty="0">
                <a:latin typeface="Gill Sans MT" panose="020B0502020104020203" pitchFamily="34" charset="0"/>
              </a:rPr>
              <a:t> </a:t>
            </a:r>
            <a:r>
              <a:rPr lang="en-US" altLang="zh-CN" dirty="0">
                <a:latin typeface="Gill Sans MT" panose="020B0502020104020203" pitchFamily="34" charset="0"/>
              </a:rPr>
              <a:t>Core</a:t>
            </a:r>
            <a:r>
              <a:rPr lang="zh-CN" altLang="en-US" dirty="0">
                <a:latin typeface="Gill Sans MT" panose="020B0502020104020203" pitchFamily="34" charset="0"/>
              </a:rPr>
              <a:t>，每一个核在同一时间能执行同样指令。</a:t>
            </a:r>
          </a:p>
        </p:txBody>
      </p:sp>
      <p:pic>
        <p:nvPicPr>
          <p:cNvPr id="2" name="图片 1">
            <a:extLst>
              <a:ext uri="{FF2B5EF4-FFF2-40B4-BE49-F238E27FC236}">
                <a16:creationId xmlns:a16="http://schemas.microsoft.com/office/drawing/2014/main" id="{1D98E7E0-50F7-2042-B6B0-3F5D4BE55493}"/>
              </a:ext>
            </a:extLst>
          </p:cNvPr>
          <p:cNvPicPr>
            <a:picLocks noChangeAspect="1"/>
          </p:cNvPicPr>
          <p:nvPr/>
        </p:nvPicPr>
        <p:blipFill>
          <a:blip r:embed="rId2"/>
          <a:stretch>
            <a:fillRect/>
          </a:stretch>
        </p:blipFill>
        <p:spPr>
          <a:xfrm>
            <a:off x="2707124" y="3356992"/>
            <a:ext cx="6487601" cy="3297228"/>
          </a:xfrm>
          <a:prstGeom prst="rect">
            <a:avLst/>
          </a:prstGeom>
        </p:spPr>
      </p:pic>
    </p:spTree>
    <p:extLst>
      <p:ext uri="{BB962C8B-B14F-4D97-AF65-F5344CB8AC3E}">
        <p14:creationId xmlns:p14="http://schemas.microsoft.com/office/powerpoint/2010/main" val="1299714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10D36-6D64-3448-8418-EE4484F1A8BD}"/>
              </a:ext>
            </a:extLst>
          </p:cNvPr>
          <p:cNvSpPr>
            <a:spLocks noGrp="1"/>
          </p:cNvSpPr>
          <p:nvPr>
            <p:ph type="title"/>
          </p:nvPr>
        </p:nvSpPr>
        <p:spPr/>
        <p:txBody>
          <a:bodyPr/>
          <a:lstStyle/>
          <a:p>
            <a:pPr latinLnBrk="1"/>
            <a:r>
              <a:rPr lang="en-US" altLang="zh-CN" dirty="0"/>
              <a:t>AI</a:t>
            </a:r>
            <a:r>
              <a:rPr lang="zh-CN" altLang="en-US" dirty="0"/>
              <a:t>的规模化发展</a:t>
            </a:r>
            <a:br>
              <a:rPr lang="en-US" altLang="zh-CN" dirty="0"/>
            </a:br>
            <a:r>
              <a:rPr lang="zh-CN" altLang="en-US" dirty="0"/>
              <a:t>急需</a:t>
            </a:r>
            <a:r>
              <a:rPr lang="en-US" altLang="zh-CN" dirty="0"/>
              <a:t>GPU</a:t>
            </a:r>
            <a:endParaRPr lang="zh-CN" altLang="en-US" dirty="0"/>
          </a:p>
        </p:txBody>
      </p:sp>
    </p:spTree>
    <p:extLst>
      <p:ext uri="{BB962C8B-B14F-4D97-AF65-F5344CB8AC3E}">
        <p14:creationId xmlns:p14="http://schemas.microsoft.com/office/powerpoint/2010/main" val="1287789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14050A0-AEB0-2C43-B094-F1C44E2B2121}"/>
              </a:ext>
            </a:extLst>
          </p:cNvPr>
          <p:cNvSpPr>
            <a:spLocks noGrp="1"/>
          </p:cNvSpPr>
          <p:nvPr>
            <p:ph type="title"/>
          </p:nvPr>
        </p:nvSpPr>
        <p:spPr/>
        <p:txBody>
          <a:bodyPr/>
          <a:lstStyle/>
          <a:p>
            <a:r>
              <a:rPr lang="en-US" altLang="zh-CN" dirty="0"/>
              <a:t>AI</a:t>
            </a:r>
            <a:r>
              <a:rPr lang="zh-CN" altLang="en-US" dirty="0"/>
              <a:t> 遇到 </a:t>
            </a:r>
            <a:r>
              <a:rPr lang="en-US" altLang="zh-CN" dirty="0"/>
              <a:t>GPU</a:t>
            </a:r>
            <a:endParaRPr lang="zh-CN" altLang="en-US" dirty="0"/>
          </a:p>
        </p:txBody>
      </p:sp>
      <p:sp>
        <p:nvSpPr>
          <p:cNvPr id="6" name="内容占位符 5">
            <a:extLst>
              <a:ext uri="{FF2B5EF4-FFF2-40B4-BE49-F238E27FC236}">
                <a16:creationId xmlns:a16="http://schemas.microsoft.com/office/drawing/2014/main" id="{A37B9309-0B2F-5640-A7BF-02DAA6FB95F5}"/>
              </a:ext>
            </a:extLst>
          </p:cNvPr>
          <p:cNvSpPr>
            <a:spLocks noGrp="1"/>
          </p:cNvSpPr>
          <p:nvPr>
            <p:ph sz="half" idx="1"/>
          </p:nvPr>
        </p:nvSpPr>
        <p:spPr/>
        <p:txBody>
          <a:bodyPr/>
          <a:lstStyle/>
          <a:p>
            <a:r>
              <a:rPr lang="en-US" altLang="zh-CN" dirty="0">
                <a:latin typeface="Gill Sans MT" panose="020B0502020104020203" pitchFamily="34" charset="0"/>
              </a:rPr>
              <a:t>2012</a:t>
            </a:r>
            <a:r>
              <a:rPr lang="zh-CN" altLang="en-US" dirty="0">
                <a:latin typeface="Gill Sans MT" panose="020B0502020104020203" pitchFamily="34" charset="0"/>
              </a:rPr>
              <a:t>年，</a:t>
            </a:r>
            <a:r>
              <a:rPr lang="en-US" altLang="zh-CN" dirty="0">
                <a:latin typeface="Gill Sans MT" panose="020B0502020104020203" pitchFamily="34" charset="0"/>
              </a:rPr>
              <a:t>Hinton</a:t>
            </a:r>
            <a:r>
              <a:rPr lang="zh-CN" altLang="en-US" dirty="0">
                <a:latin typeface="Gill Sans MT" panose="020B0502020104020203" pitchFamily="34" charset="0"/>
              </a:rPr>
              <a:t> 和 </a:t>
            </a:r>
            <a:r>
              <a:rPr lang="en-US" altLang="zh-CN" dirty="0">
                <a:latin typeface="Gill Sans MT" panose="020B0502020104020203" pitchFamily="34" charset="0"/>
              </a:rPr>
              <a:t>Alex </a:t>
            </a:r>
            <a:r>
              <a:rPr lang="en-US" altLang="zh-CN" dirty="0" err="1">
                <a:latin typeface="Gill Sans MT" panose="020B0502020104020203" pitchFamily="34" charset="0"/>
              </a:rPr>
              <a:t>Krizhevsky</a:t>
            </a:r>
            <a:r>
              <a:rPr lang="zh-CN" altLang="en-US" dirty="0">
                <a:latin typeface="Gill Sans MT" panose="020B0502020104020203" pitchFamily="34" charset="0"/>
              </a:rPr>
              <a:t> 设计了 </a:t>
            </a:r>
            <a:r>
              <a:rPr lang="en-US" altLang="zh-CN" dirty="0">
                <a:latin typeface="Gill Sans MT" panose="020B0502020104020203" pitchFamily="34" charset="0"/>
              </a:rPr>
              <a:t>AlexNet</a:t>
            </a:r>
            <a:r>
              <a:rPr lang="zh-CN" altLang="en-US" dirty="0">
                <a:latin typeface="Gill Sans MT" panose="020B0502020104020203" pitchFamily="34" charset="0"/>
              </a:rPr>
              <a:t>，使用了两块英伟达 </a:t>
            </a:r>
            <a:r>
              <a:rPr lang="en-US" altLang="zh-CN" dirty="0">
                <a:latin typeface="Gill Sans MT" panose="020B0502020104020203" pitchFamily="34" charset="0"/>
              </a:rPr>
              <a:t>GTX 580</a:t>
            </a:r>
            <a:r>
              <a:rPr lang="zh-CN" altLang="en-US" dirty="0">
                <a:latin typeface="Gill Sans MT" panose="020B0502020104020203" pitchFamily="34" charset="0"/>
              </a:rPr>
              <a:t> 训练了两周 </a:t>
            </a:r>
            <a:r>
              <a:rPr lang="en-US" altLang="zh-CN" dirty="0">
                <a:latin typeface="Gill Sans MT" panose="020B0502020104020203" pitchFamily="34" charset="0"/>
              </a:rPr>
              <a:t>AlexNet</a:t>
            </a:r>
            <a:r>
              <a:rPr lang="zh-CN" altLang="en-US" dirty="0">
                <a:latin typeface="Gill Sans MT" panose="020B0502020104020203" pitchFamily="34" charset="0"/>
              </a:rPr>
              <a:t>，将计算机图像识别的正确率提升了一个数量级，并获得了 </a:t>
            </a:r>
            <a:r>
              <a:rPr lang="en-US" altLang="zh-CN" dirty="0">
                <a:latin typeface="Gill Sans MT" panose="020B0502020104020203" pitchFamily="34" charset="0"/>
              </a:rPr>
              <a:t>2012</a:t>
            </a:r>
            <a:r>
              <a:rPr lang="zh-CN" altLang="en-US" dirty="0">
                <a:latin typeface="Gill Sans MT" panose="020B0502020104020203" pitchFamily="34" charset="0"/>
              </a:rPr>
              <a:t> 年 </a:t>
            </a:r>
            <a:r>
              <a:rPr lang="en-US" altLang="zh-CN" dirty="0">
                <a:latin typeface="Gill Sans MT" panose="020B0502020104020203" pitchFamily="34" charset="0"/>
              </a:rPr>
              <a:t>ImageNet</a:t>
            </a:r>
            <a:r>
              <a:rPr lang="zh-CN" altLang="en-US" dirty="0">
                <a:latin typeface="Gill Sans MT" panose="020B0502020104020203" pitchFamily="34" charset="0"/>
              </a:rPr>
              <a:t> 竞赛冠军，充分展示了</a:t>
            </a:r>
            <a:r>
              <a:rPr lang="en-US" altLang="zh-CN" dirty="0">
                <a:latin typeface="Gill Sans MT" panose="020B0502020104020203" pitchFamily="34" charset="0"/>
              </a:rPr>
              <a:t>GPU</a:t>
            </a:r>
            <a:r>
              <a:rPr lang="zh-CN" altLang="en-US" dirty="0">
                <a:latin typeface="Gill Sans MT" panose="020B0502020104020203" pitchFamily="34" charset="0"/>
              </a:rPr>
              <a:t>在</a:t>
            </a:r>
            <a:r>
              <a:rPr lang="en-US" altLang="zh-CN" dirty="0">
                <a:latin typeface="Gill Sans MT" panose="020B0502020104020203" pitchFamily="34" charset="0"/>
              </a:rPr>
              <a:t>AI</a:t>
            </a:r>
            <a:r>
              <a:rPr lang="zh-CN" altLang="en-US" dirty="0">
                <a:latin typeface="Gill Sans MT" panose="020B0502020104020203" pitchFamily="34" charset="0"/>
              </a:rPr>
              <a:t>计算中的巨大潜力。</a:t>
            </a:r>
            <a:br>
              <a:rPr lang="zh-CN" altLang="en-US" dirty="0">
                <a:latin typeface="Gill Sans MT" panose="020B0502020104020203" pitchFamily="34" charset="0"/>
              </a:rPr>
            </a:br>
            <a:endParaRPr lang="zh-CN" altLang="en-US" dirty="0">
              <a:latin typeface="Gill Sans MT" panose="020B0502020104020203" pitchFamily="34" charset="0"/>
            </a:endParaRPr>
          </a:p>
        </p:txBody>
      </p:sp>
      <p:pic>
        <p:nvPicPr>
          <p:cNvPr id="2" name="图片 1">
            <a:extLst>
              <a:ext uri="{FF2B5EF4-FFF2-40B4-BE49-F238E27FC236}">
                <a16:creationId xmlns:a16="http://schemas.microsoft.com/office/drawing/2014/main" id="{789F8989-9C0B-8042-990F-208EAD0D4F3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9196" y="3180156"/>
            <a:ext cx="6629305" cy="2841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图片 2">
            <a:extLst>
              <a:ext uri="{FF2B5EF4-FFF2-40B4-BE49-F238E27FC236}">
                <a16:creationId xmlns:a16="http://schemas.microsoft.com/office/drawing/2014/main" id="{5A34902F-808A-9C44-AA7D-16ACA7EC4FAD}"/>
              </a:ext>
            </a:extLst>
          </p:cNvPr>
          <p:cNvPicPr>
            <a:picLocks noChangeAspect="1"/>
          </p:cNvPicPr>
          <p:nvPr/>
        </p:nvPicPr>
        <p:blipFill>
          <a:blip r:embed="rId3"/>
          <a:stretch>
            <a:fillRect/>
          </a:stretch>
        </p:blipFill>
        <p:spPr>
          <a:xfrm>
            <a:off x="7522422" y="3043633"/>
            <a:ext cx="4192583" cy="3193679"/>
          </a:xfrm>
          <a:prstGeom prst="rect">
            <a:avLst/>
          </a:prstGeom>
        </p:spPr>
      </p:pic>
    </p:spTree>
    <p:extLst>
      <p:ext uri="{BB962C8B-B14F-4D97-AF65-F5344CB8AC3E}">
        <p14:creationId xmlns:p14="http://schemas.microsoft.com/office/powerpoint/2010/main" val="618383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14050A0-AEB0-2C43-B094-F1C44E2B2121}"/>
              </a:ext>
            </a:extLst>
          </p:cNvPr>
          <p:cNvSpPr>
            <a:spLocks noGrp="1"/>
          </p:cNvSpPr>
          <p:nvPr>
            <p:ph type="title"/>
          </p:nvPr>
        </p:nvSpPr>
        <p:spPr/>
        <p:txBody>
          <a:bodyPr/>
          <a:lstStyle/>
          <a:p>
            <a:r>
              <a:rPr lang="en-US" altLang="zh-CN" dirty="0"/>
              <a:t>AI</a:t>
            </a:r>
            <a:r>
              <a:rPr lang="zh-CN" altLang="en-US" dirty="0"/>
              <a:t> 遇到 </a:t>
            </a:r>
            <a:r>
              <a:rPr lang="en-US" altLang="zh-CN" dirty="0"/>
              <a:t>GPU</a:t>
            </a:r>
            <a:endParaRPr lang="zh-CN" altLang="en-US" dirty="0"/>
          </a:p>
        </p:txBody>
      </p:sp>
      <p:sp>
        <p:nvSpPr>
          <p:cNvPr id="6" name="内容占位符 5">
            <a:extLst>
              <a:ext uri="{FF2B5EF4-FFF2-40B4-BE49-F238E27FC236}">
                <a16:creationId xmlns:a16="http://schemas.microsoft.com/office/drawing/2014/main" id="{A37B9309-0B2F-5640-A7BF-02DAA6FB95F5}"/>
              </a:ext>
            </a:extLst>
          </p:cNvPr>
          <p:cNvSpPr>
            <a:spLocks noGrp="1"/>
          </p:cNvSpPr>
          <p:nvPr>
            <p:ph sz="half" idx="1"/>
          </p:nvPr>
        </p:nvSpPr>
        <p:spPr>
          <a:xfrm>
            <a:off x="623635" y="1268760"/>
            <a:ext cx="10963473" cy="4608512"/>
          </a:xfrm>
        </p:spPr>
        <p:txBody>
          <a:bodyPr/>
          <a:lstStyle/>
          <a:p>
            <a:pPr>
              <a:spcAft>
                <a:spcPts val="1000"/>
              </a:spcAft>
            </a:pPr>
            <a:r>
              <a:rPr lang="zh-CN" altLang="en-US" dirty="0">
                <a:latin typeface="Gill Sans MT" panose="020B0502020104020203" pitchFamily="34" charset="0"/>
              </a:rPr>
              <a:t>谷歌使用 </a:t>
            </a:r>
            <a:r>
              <a:rPr lang="en-US" altLang="zh-CN" dirty="0">
                <a:latin typeface="Gill Sans MT" panose="020B0502020104020203" pitchFamily="34" charset="0"/>
              </a:rPr>
              <a:t>1000</a:t>
            </a:r>
            <a:r>
              <a:rPr lang="zh-CN" altLang="en-US" dirty="0">
                <a:latin typeface="Gill Sans MT" panose="020B0502020104020203" pitchFamily="34" charset="0"/>
              </a:rPr>
              <a:t> 台 </a:t>
            </a:r>
            <a:r>
              <a:rPr lang="en-US" altLang="zh-CN" dirty="0">
                <a:latin typeface="Gill Sans MT" panose="020B0502020104020203" pitchFamily="34" charset="0"/>
              </a:rPr>
              <a:t>CPU</a:t>
            </a:r>
            <a:r>
              <a:rPr lang="zh-CN" altLang="en-US" dirty="0">
                <a:latin typeface="Gill Sans MT" panose="020B0502020104020203" pitchFamily="34" charset="0"/>
              </a:rPr>
              <a:t> 服务器，基于</a:t>
            </a:r>
            <a:r>
              <a:rPr lang="en-US" altLang="zh-CN" dirty="0">
                <a:latin typeface="Gill Sans MT" panose="020B0502020104020203" pitchFamily="34" charset="0"/>
              </a:rPr>
              <a:t>Google</a:t>
            </a:r>
            <a:r>
              <a:rPr lang="zh-CN" altLang="en-US" dirty="0">
                <a:latin typeface="Gill Sans MT" panose="020B0502020104020203" pitchFamily="34" charset="0"/>
              </a:rPr>
              <a:t> </a:t>
            </a:r>
            <a:r>
              <a:rPr lang="en-US" altLang="zh-CN" dirty="0">
                <a:latin typeface="Gill Sans MT" panose="020B0502020104020203" pitchFamily="34" charset="0"/>
              </a:rPr>
              <a:t>YouTube</a:t>
            </a:r>
            <a:r>
              <a:rPr lang="zh-CN" altLang="en-US" dirty="0">
                <a:latin typeface="Gill Sans MT" panose="020B0502020104020203" pitchFamily="34" charset="0"/>
              </a:rPr>
              <a:t> 视频同的数据完成了猫狗识别的任务，而 </a:t>
            </a:r>
            <a:r>
              <a:rPr lang="en-US" altLang="zh-CN" dirty="0">
                <a:latin typeface="Gill Sans MT" panose="020B0502020104020203" pitchFamily="34" charset="0"/>
              </a:rPr>
              <a:t>2012</a:t>
            </a:r>
            <a:r>
              <a:rPr lang="zh-CN" altLang="en-US" dirty="0">
                <a:latin typeface="Gill Sans MT" panose="020B0502020104020203" pitchFamily="34" charset="0"/>
              </a:rPr>
              <a:t> 年吴恩达等采用 </a:t>
            </a:r>
            <a:r>
              <a:rPr lang="en-US" altLang="zh-CN" dirty="0">
                <a:latin typeface="Gill Sans MT" panose="020B0502020104020203" pitchFamily="34" charset="0"/>
              </a:rPr>
              <a:t>3</a:t>
            </a:r>
            <a:r>
              <a:rPr lang="zh-CN" altLang="en-US" dirty="0">
                <a:latin typeface="Gill Sans MT" panose="020B0502020104020203" pitchFamily="34" charset="0"/>
              </a:rPr>
              <a:t> 台 </a:t>
            </a:r>
            <a:r>
              <a:rPr lang="en-US" altLang="zh-CN" dirty="0">
                <a:latin typeface="Gill Sans MT" panose="020B0502020104020203" pitchFamily="34" charset="0"/>
              </a:rPr>
              <a:t>GTX680-GPU</a:t>
            </a:r>
            <a:r>
              <a:rPr lang="zh-CN" altLang="en-US" dirty="0">
                <a:latin typeface="Gill Sans MT" panose="020B0502020104020203" pitchFamily="34" charset="0"/>
              </a:rPr>
              <a:t> 服务器完成了同样的任务。</a:t>
            </a:r>
            <a:endParaRPr lang="en-US" altLang="zh-CN" dirty="0">
              <a:latin typeface="Gill Sans MT" panose="020B0502020104020203" pitchFamily="34" charset="0"/>
            </a:endParaRPr>
          </a:p>
          <a:p>
            <a:pPr>
              <a:spcAft>
                <a:spcPts val="1000"/>
              </a:spcAft>
            </a:pPr>
            <a:r>
              <a:rPr lang="zh-CN" altLang="en-US" dirty="0">
                <a:latin typeface="Gill Sans MT" panose="020B0502020104020203" pitchFamily="34" charset="0"/>
              </a:rPr>
              <a:t>毋庸置疑，</a:t>
            </a:r>
            <a:r>
              <a:rPr lang="en-US" altLang="zh-CN" dirty="0">
                <a:latin typeface="Gill Sans MT" panose="020B0502020104020203" pitchFamily="34" charset="0"/>
              </a:rPr>
              <a:t>AlexNet</a:t>
            </a:r>
            <a:r>
              <a:rPr lang="zh-CN" altLang="en-US" dirty="0">
                <a:latin typeface="Gill Sans MT" panose="020B0502020104020203" pitchFamily="34" charset="0"/>
              </a:rPr>
              <a:t> 和吴恩达等工作在业界和学界都产生了良好的示范效应。或许从这段时间开始，学术界关于</a:t>
            </a:r>
            <a:r>
              <a:rPr lang="en-US" altLang="zh-CN" dirty="0">
                <a:latin typeface="Gill Sans MT" panose="020B0502020104020203" pitchFamily="34" charset="0"/>
              </a:rPr>
              <a:t>AI</a:t>
            </a:r>
            <a:r>
              <a:rPr lang="zh-CN" altLang="en-US" dirty="0">
                <a:latin typeface="Gill Sans MT" panose="020B0502020104020203" pitchFamily="34" charset="0"/>
              </a:rPr>
              <a:t>相关的研究逐渐更多的采用了</a:t>
            </a:r>
            <a:r>
              <a:rPr lang="en-US" altLang="zh-CN" dirty="0">
                <a:latin typeface="Gill Sans MT" panose="020B0502020104020203" pitchFamily="34" charset="0"/>
              </a:rPr>
              <a:t>GPU</a:t>
            </a:r>
            <a:r>
              <a:rPr lang="zh-CN" altLang="en-US" dirty="0">
                <a:latin typeface="Gill Sans MT" panose="020B0502020104020203" pitchFamily="34" charset="0"/>
              </a:rPr>
              <a:t>，互联网头部厂商也陆续开始引入</a:t>
            </a:r>
            <a:r>
              <a:rPr lang="en-US" altLang="zh-CN" dirty="0">
                <a:latin typeface="Gill Sans MT" panose="020B0502020104020203" pitchFamily="34" charset="0"/>
              </a:rPr>
              <a:t>GPU</a:t>
            </a:r>
            <a:r>
              <a:rPr lang="zh-CN" altLang="en-US" dirty="0">
                <a:latin typeface="Gill Sans MT" panose="020B0502020104020203" pitchFamily="34" charset="0"/>
              </a:rPr>
              <a:t>到各自的生产研发环境。</a:t>
            </a:r>
          </a:p>
        </p:txBody>
      </p:sp>
      <p:pic>
        <p:nvPicPr>
          <p:cNvPr id="3" name="图片 2">
            <a:extLst>
              <a:ext uri="{FF2B5EF4-FFF2-40B4-BE49-F238E27FC236}">
                <a16:creationId xmlns:a16="http://schemas.microsoft.com/office/drawing/2014/main" id="{C53BAF2B-B7CB-0D46-BD65-E607099AA650}"/>
              </a:ext>
            </a:extLst>
          </p:cNvPr>
          <p:cNvPicPr>
            <a:picLocks noChangeAspect="1"/>
          </p:cNvPicPr>
          <p:nvPr/>
        </p:nvPicPr>
        <p:blipFill>
          <a:blip r:embed="rId2"/>
          <a:stretch>
            <a:fillRect/>
          </a:stretch>
        </p:blipFill>
        <p:spPr>
          <a:xfrm>
            <a:off x="3959805" y="3743573"/>
            <a:ext cx="4291132" cy="2413762"/>
          </a:xfrm>
          <a:prstGeom prst="rect">
            <a:avLst/>
          </a:prstGeom>
        </p:spPr>
      </p:pic>
    </p:spTree>
    <p:extLst>
      <p:ext uri="{BB962C8B-B14F-4D97-AF65-F5344CB8AC3E}">
        <p14:creationId xmlns:p14="http://schemas.microsoft.com/office/powerpoint/2010/main" val="383045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130824" cy="5184576"/>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 芯片基础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通用图形处理器 </a:t>
            </a:r>
            <a:r>
              <a:rPr lang="en-US" altLang="zh-CN" sz="2400" dirty="0">
                <a:solidFill>
                  <a:srgbClr val="374154"/>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1E2A961-8A40-9244-9150-37C0F688CD61}"/>
              </a:ext>
            </a:extLst>
          </p:cNvPr>
          <p:cNvSpPr>
            <a:spLocks noGrp="1"/>
          </p:cNvSpPr>
          <p:nvPr>
            <p:ph type="title"/>
          </p:nvPr>
        </p:nvSpPr>
        <p:spPr/>
        <p:txBody>
          <a:bodyPr/>
          <a:lstStyle/>
          <a:p>
            <a:r>
              <a:rPr lang="en-US" altLang="zh-CN" dirty="0"/>
              <a:t>AI</a:t>
            </a:r>
            <a:r>
              <a:rPr lang="zh-CN" altLang="en-US" dirty="0"/>
              <a:t> 爆发期</a:t>
            </a:r>
          </a:p>
        </p:txBody>
      </p:sp>
      <p:sp>
        <p:nvSpPr>
          <p:cNvPr id="6" name="内容占位符 5">
            <a:extLst>
              <a:ext uri="{FF2B5EF4-FFF2-40B4-BE49-F238E27FC236}">
                <a16:creationId xmlns:a16="http://schemas.microsoft.com/office/drawing/2014/main" id="{576768B2-E804-F149-B3B7-D216FF3BBBDC}"/>
              </a:ext>
            </a:extLst>
          </p:cNvPr>
          <p:cNvSpPr>
            <a:spLocks noGrp="1"/>
          </p:cNvSpPr>
          <p:nvPr>
            <p:ph sz="half" idx="1"/>
          </p:nvPr>
        </p:nvSpPr>
        <p:spPr/>
        <p:txBody>
          <a:bodyPr/>
          <a:lstStyle/>
          <a:p>
            <a:r>
              <a:rPr lang="zh-CN" altLang="en-US" dirty="0">
                <a:latin typeface="Gill Sans MT" panose="020B0502020104020203" pitchFamily="34" charset="0"/>
              </a:rPr>
              <a:t>从</a:t>
            </a:r>
            <a:r>
              <a:rPr lang="en-US" altLang="zh-CN" dirty="0">
                <a:latin typeface="Gill Sans MT" panose="020B0502020104020203" pitchFamily="34" charset="0"/>
              </a:rPr>
              <a:t>2005/2006</a:t>
            </a:r>
            <a:r>
              <a:rPr lang="zh-CN" altLang="en-US" dirty="0">
                <a:latin typeface="Gill Sans MT" panose="020B0502020104020203" pitchFamily="34" charset="0"/>
              </a:rPr>
              <a:t>年开始有人尝试用</a:t>
            </a:r>
            <a:r>
              <a:rPr lang="en-US" altLang="zh-CN" dirty="0">
                <a:latin typeface="Gill Sans MT" panose="020B0502020104020203" pitchFamily="34" charset="0"/>
              </a:rPr>
              <a:t>GPU</a:t>
            </a:r>
            <a:r>
              <a:rPr lang="zh-CN" altLang="en-US" dirty="0">
                <a:latin typeface="Gill Sans MT" panose="020B0502020104020203" pitchFamily="34" charset="0"/>
              </a:rPr>
              <a:t>进行</a:t>
            </a:r>
            <a:r>
              <a:rPr lang="en-US" altLang="zh-CN" dirty="0">
                <a:latin typeface="Gill Sans MT" panose="020B0502020104020203" pitchFamily="34" charset="0"/>
              </a:rPr>
              <a:t>AI</a:t>
            </a:r>
            <a:r>
              <a:rPr lang="zh-CN" altLang="en-US" dirty="0">
                <a:latin typeface="Gill Sans MT" panose="020B0502020104020203" pitchFamily="34" charset="0"/>
              </a:rPr>
              <a:t>计算，到</a:t>
            </a:r>
            <a:r>
              <a:rPr lang="en-US" altLang="zh-CN" dirty="0">
                <a:latin typeface="Gill Sans MT" panose="020B0502020104020203" pitchFamily="34" charset="0"/>
              </a:rPr>
              <a:t>2012/2013</a:t>
            </a:r>
            <a:r>
              <a:rPr lang="zh-CN" altLang="en-US" dirty="0">
                <a:latin typeface="Gill Sans MT" panose="020B0502020104020203" pitchFamily="34" charset="0"/>
              </a:rPr>
              <a:t>年</a:t>
            </a:r>
            <a:r>
              <a:rPr lang="en-US" altLang="zh-CN" dirty="0">
                <a:latin typeface="Gill Sans MT" panose="020B0502020104020203" pitchFamily="34" charset="0"/>
              </a:rPr>
              <a:t>GPU</a:t>
            </a:r>
            <a:r>
              <a:rPr lang="zh-CN" altLang="en-US" dirty="0">
                <a:latin typeface="Gill Sans MT" panose="020B0502020104020203" pitchFamily="34" charset="0"/>
              </a:rPr>
              <a:t>被更大范围的接受，以及到</a:t>
            </a:r>
            <a:r>
              <a:rPr lang="en-US" altLang="zh-CN" dirty="0">
                <a:latin typeface="Gill Sans MT" panose="020B0502020104020203" pitchFamily="34" charset="0"/>
              </a:rPr>
              <a:t>2016/2017</a:t>
            </a:r>
            <a:r>
              <a:rPr lang="zh-CN" altLang="en-US" dirty="0">
                <a:latin typeface="Gill Sans MT" panose="020B0502020104020203" pitchFamily="34" charset="0"/>
              </a:rPr>
              <a:t>年</a:t>
            </a:r>
            <a:r>
              <a:rPr lang="en-US" altLang="zh-CN" dirty="0">
                <a:latin typeface="Gill Sans MT" panose="020B0502020104020203" pitchFamily="34" charset="0"/>
              </a:rPr>
              <a:t>GPU</a:t>
            </a:r>
            <a:r>
              <a:rPr lang="zh-CN" altLang="en-US" dirty="0">
                <a:latin typeface="Gill Sans MT" panose="020B0502020104020203" pitchFamily="34" charset="0"/>
              </a:rPr>
              <a:t>称为</a:t>
            </a:r>
            <a:r>
              <a:rPr lang="en-US" altLang="zh-CN" dirty="0">
                <a:latin typeface="Gill Sans MT" panose="020B0502020104020203" pitchFamily="34" charset="0"/>
              </a:rPr>
              <a:t>AI</a:t>
            </a:r>
            <a:r>
              <a:rPr lang="zh-CN" altLang="en-US" dirty="0">
                <a:latin typeface="Gill Sans MT" panose="020B0502020104020203" pitchFamily="34" charset="0"/>
              </a:rPr>
              <a:t>计算的标配，具有一定的偶然性，发现深度学习网络层次越深、网络规模越大，</a:t>
            </a:r>
            <a:r>
              <a:rPr lang="en-US" altLang="zh-CN" dirty="0">
                <a:latin typeface="Gill Sans MT" panose="020B0502020104020203" pitchFamily="34" charset="0"/>
              </a:rPr>
              <a:t>GPU</a:t>
            </a:r>
            <a:r>
              <a:rPr lang="zh-CN" altLang="en-US" dirty="0">
                <a:latin typeface="Gill Sans MT" panose="020B0502020104020203" pitchFamily="34" charset="0"/>
              </a:rPr>
              <a:t>的加速效果越显著。</a:t>
            </a:r>
          </a:p>
        </p:txBody>
      </p:sp>
      <p:pic>
        <p:nvPicPr>
          <p:cNvPr id="3" name="图片 2">
            <a:extLst>
              <a:ext uri="{FF2B5EF4-FFF2-40B4-BE49-F238E27FC236}">
                <a16:creationId xmlns:a16="http://schemas.microsoft.com/office/drawing/2014/main" id="{7EF30F4D-F490-7D42-B46E-2EC374659B7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81757" y="2852936"/>
            <a:ext cx="5688632" cy="26347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图片 11">
            <a:extLst>
              <a:ext uri="{FF2B5EF4-FFF2-40B4-BE49-F238E27FC236}">
                <a16:creationId xmlns:a16="http://schemas.microsoft.com/office/drawing/2014/main" id="{E43BFA27-71F2-054F-9617-A4570794125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627745" y="2852936"/>
            <a:ext cx="4328539" cy="26347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矩形 10">
            <a:extLst>
              <a:ext uri="{FF2B5EF4-FFF2-40B4-BE49-F238E27FC236}">
                <a16:creationId xmlns:a16="http://schemas.microsoft.com/office/drawing/2014/main" id="{7910E0C5-D798-1D4C-B995-15B11143A065}"/>
              </a:ext>
            </a:extLst>
          </p:cNvPr>
          <p:cNvSpPr/>
          <p:nvPr/>
        </p:nvSpPr>
        <p:spPr>
          <a:xfrm>
            <a:off x="6495364" y="5579948"/>
            <a:ext cx="4787593" cy="369332"/>
          </a:xfrm>
          <a:prstGeom prst="rect">
            <a:avLst/>
          </a:prstGeom>
        </p:spPr>
        <p:txBody>
          <a:bodyPr wrap="none">
            <a:spAutoFit/>
          </a:bodyPr>
          <a:lstStyle/>
          <a:p>
            <a:r>
              <a:rPr lang="en-US" altLang="zh-CN" dirty="0">
                <a:solidFill>
                  <a:srgbClr val="374154"/>
                </a:solidFill>
                <a:latin typeface="Gill Sans MT" panose="020B0502020104020203" pitchFamily="34" charset="0"/>
              </a:rPr>
              <a:t>NVIDIA AI Enterprise—a comprehensive AI suite</a:t>
            </a:r>
            <a:endParaRPr lang="zh-CN" altLang="en-US" dirty="0">
              <a:solidFill>
                <a:srgbClr val="374154"/>
              </a:solidFill>
              <a:latin typeface="Gill Sans MT" panose="020B0502020104020203" pitchFamily="34" charset="0"/>
            </a:endParaRPr>
          </a:p>
        </p:txBody>
      </p:sp>
      <p:sp>
        <p:nvSpPr>
          <p:cNvPr id="13" name="矩形 12">
            <a:extLst>
              <a:ext uri="{FF2B5EF4-FFF2-40B4-BE49-F238E27FC236}">
                <a16:creationId xmlns:a16="http://schemas.microsoft.com/office/drawing/2014/main" id="{F9C6CAEE-64FC-734A-A736-74C735D6CEE6}"/>
              </a:ext>
            </a:extLst>
          </p:cNvPr>
          <p:cNvSpPr/>
          <p:nvPr/>
        </p:nvSpPr>
        <p:spPr>
          <a:xfrm>
            <a:off x="1946019" y="5579948"/>
            <a:ext cx="2937599" cy="369332"/>
          </a:xfrm>
          <a:prstGeom prst="rect">
            <a:avLst/>
          </a:prstGeom>
        </p:spPr>
        <p:txBody>
          <a:bodyPr wrap="none">
            <a:spAutoFit/>
          </a:bodyPr>
          <a:lstStyle/>
          <a:p>
            <a:r>
              <a:rPr lang="en-US" altLang="zh-CN" dirty="0">
                <a:solidFill>
                  <a:srgbClr val="374154"/>
                </a:solidFill>
                <a:latin typeface="Gill Sans MT" panose="020B0502020104020203" pitchFamily="34" charset="0"/>
              </a:rPr>
              <a:t>Top</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AI</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Frameworks</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and</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Tools</a:t>
            </a:r>
            <a:endParaRPr lang="zh-CN" altLang="en-US"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4246612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044C90C-5391-A24C-9858-355A3D14848A}"/>
              </a:ext>
            </a:extLst>
          </p:cNvPr>
          <p:cNvSpPr>
            <a:spLocks noGrp="1"/>
          </p:cNvSpPr>
          <p:nvPr>
            <p:ph type="title"/>
          </p:nvPr>
        </p:nvSpPr>
        <p:spPr/>
        <p:txBody>
          <a:bodyPr/>
          <a:lstStyle/>
          <a:p>
            <a:r>
              <a:rPr kumimoji="1" lang="en-US" altLang="zh-CN" dirty="0"/>
              <a:t>Why</a:t>
            </a:r>
            <a:r>
              <a:rPr kumimoji="1" lang="zh-CN" altLang="en-US" dirty="0"/>
              <a:t> </a:t>
            </a:r>
            <a:r>
              <a:rPr kumimoji="1" lang="en-US" altLang="zh-CN" dirty="0"/>
              <a:t>GPU</a:t>
            </a:r>
            <a:r>
              <a:rPr kumimoji="1" lang="zh-CN" altLang="en-US" dirty="0"/>
              <a:t>？</a:t>
            </a:r>
            <a:endParaRPr lang="zh-CN" altLang="en-US" dirty="0"/>
          </a:p>
        </p:txBody>
      </p:sp>
      <p:pic>
        <p:nvPicPr>
          <p:cNvPr id="4" name="图片 3">
            <a:extLst>
              <a:ext uri="{FF2B5EF4-FFF2-40B4-BE49-F238E27FC236}">
                <a16:creationId xmlns:a16="http://schemas.microsoft.com/office/drawing/2014/main" id="{C92116FD-EDF7-5949-91FB-BF92E5CAA6A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83379" y="3356992"/>
            <a:ext cx="6495122" cy="2952328"/>
          </a:xfrm>
          <a:prstGeom prst="rect">
            <a:avLst/>
          </a:prstGeom>
        </p:spPr>
      </p:pic>
      <p:graphicFrame>
        <p:nvGraphicFramePr>
          <p:cNvPr id="6" name="表格 5">
            <a:extLst>
              <a:ext uri="{FF2B5EF4-FFF2-40B4-BE49-F238E27FC236}">
                <a16:creationId xmlns:a16="http://schemas.microsoft.com/office/drawing/2014/main" id="{2A073C3A-69A3-5E42-B485-1658FEDB71ED}"/>
              </a:ext>
            </a:extLst>
          </p:cNvPr>
          <p:cNvGraphicFramePr>
            <a:graphicFrameLocks noGrp="1"/>
          </p:cNvGraphicFramePr>
          <p:nvPr>
            <p:extLst>
              <p:ext uri="{D42A27DB-BD31-4B8C-83A1-F6EECF244321}">
                <p14:modId xmlns:p14="http://schemas.microsoft.com/office/powerpoint/2010/main" val="1508296552"/>
              </p:ext>
            </p:extLst>
          </p:nvPr>
        </p:nvGraphicFramePr>
        <p:xfrm>
          <a:off x="7322517" y="3425485"/>
          <a:ext cx="3960441" cy="2752946"/>
        </p:xfrm>
        <a:graphic>
          <a:graphicData uri="http://schemas.openxmlformats.org/drawingml/2006/table">
            <a:tbl>
              <a:tblPr/>
              <a:tblGrid>
                <a:gridCol w="1320147">
                  <a:extLst>
                    <a:ext uri="{9D8B030D-6E8A-4147-A177-3AD203B41FA5}">
                      <a16:colId xmlns:a16="http://schemas.microsoft.com/office/drawing/2014/main" val="1189140174"/>
                    </a:ext>
                  </a:extLst>
                </a:gridCol>
                <a:gridCol w="1320147">
                  <a:extLst>
                    <a:ext uri="{9D8B030D-6E8A-4147-A177-3AD203B41FA5}">
                      <a16:colId xmlns:a16="http://schemas.microsoft.com/office/drawing/2014/main" val="1026118873"/>
                    </a:ext>
                  </a:extLst>
                </a:gridCol>
                <a:gridCol w="1320147">
                  <a:extLst>
                    <a:ext uri="{9D8B030D-6E8A-4147-A177-3AD203B41FA5}">
                      <a16:colId xmlns:a16="http://schemas.microsoft.com/office/drawing/2014/main" val="1534638603"/>
                    </a:ext>
                  </a:extLst>
                </a:gridCol>
              </a:tblGrid>
              <a:tr h="839555">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endParaRPr lang="zh-CN" altLang="en-US" sz="1600" b="1"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zh-CN" altLang="en-US" sz="1600" b="1" dirty="0">
                          <a:solidFill>
                            <a:srgbClr val="374154"/>
                          </a:solidFill>
                          <a:effectLst/>
                          <a:latin typeface="Gill Sans MT" panose="020B0502020104020203" pitchFamily="34" charset="0"/>
                          <a:ea typeface="Microsoft YaHei" panose="020B0503020204020204" pitchFamily="34" charset="-122"/>
                        </a:rPr>
                        <a:t>神经网络</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1600" b="1" dirty="0">
                          <a:solidFill>
                            <a:srgbClr val="374154"/>
                          </a:solidFill>
                          <a:effectLst/>
                          <a:latin typeface="Gill Sans MT" panose="020B0502020104020203" pitchFamily="34" charset="0"/>
                          <a:ea typeface="Microsoft YaHei" panose="020B0503020204020204" pitchFamily="34" charset="-122"/>
                        </a:rPr>
                        <a:t>GPUs</a:t>
                      </a:r>
                      <a:endParaRPr lang="zh-CN" altLang="en-US" sz="1600" b="1"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extLst>
                  <a:ext uri="{0D108BD9-81ED-4DB2-BD59-A6C34878D82A}">
                    <a16:rowId xmlns:a16="http://schemas.microsoft.com/office/drawing/2014/main" val="3319128491"/>
                  </a:ext>
                </a:extLst>
              </a:tr>
              <a:tr h="637797">
                <a:tc>
                  <a:txBody>
                    <a:bodyPr/>
                    <a:lstStyle/>
                    <a:p>
                      <a:pPr algn="ctr"/>
                      <a:r>
                        <a:rPr lang="zh-CN" altLang="en-US" sz="1600" b="1" dirty="0">
                          <a:solidFill>
                            <a:srgbClr val="374154"/>
                          </a:solidFill>
                          <a:effectLst/>
                          <a:latin typeface="Gill Sans MT" panose="020B0502020104020203" pitchFamily="34" charset="0"/>
                          <a:ea typeface="Microsoft YaHei" panose="020B0503020204020204" pitchFamily="34" charset="-122"/>
                        </a:rPr>
                        <a:t>天然并行</a:t>
                      </a:r>
                      <a:endParaRPr lang="en-US" altLang="zh-CN" sz="1600" b="1"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2400" b="1" dirty="0">
                          <a:solidFill>
                            <a:srgbClr val="92D050"/>
                          </a:solidFill>
                          <a:effectLst/>
                          <a:latin typeface="Gill Sans MT" panose="020B0502020104020203" pitchFamily="34" charset="0"/>
                          <a:ea typeface="Microsoft YaHei" panose="020B0503020204020204" pitchFamily="34" charset="-122"/>
                        </a:rPr>
                        <a:t>V</a:t>
                      </a:r>
                      <a:endParaRPr lang="zh-CN" altLang="en-US" sz="2400" b="1" dirty="0">
                        <a:solidFill>
                          <a:srgbClr val="92D05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2400" b="1" dirty="0">
                          <a:solidFill>
                            <a:srgbClr val="92D050"/>
                          </a:solidFill>
                          <a:effectLst/>
                          <a:latin typeface="Gill Sans MT" panose="020B0502020104020203" pitchFamily="34" charset="0"/>
                          <a:ea typeface="Microsoft YaHei" panose="020B0503020204020204" pitchFamily="34" charset="-122"/>
                        </a:rPr>
                        <a:t>V</a:t>
                      </a:r>
                      <a:endParaRPr lang="en-US" sz="2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060556718"/>
                  </a:ext>
                </a:extLst>
              </a:tr>
              <a:tr h="637797">
                <a:tc>
                  <a:txBody>
                    <a:bodyPr/>
                    <a:lstStyle/>
                    <a:p>
                      <a:pPr algn="ctr"/>
                      <a:r>
                        <a:rPr lang="zh-CN" altLang="en-US" sz="1600" b="1" dirty="0">
                          <a:solidFill>
                            <a:srgbClr val="374154"/>
                          </a:solidFill>
                          <a:effectLst/>
                          <a:latin typeface="Gill Sans MT" panose="020B0502020104020203" pitchFamily="34" charset="0"/>
                          <a:ea typeface="Microsoft YaHei" panose="020B0503020204020204" pitchFamily="34" charset="-122"/>
                        </a:rPr>
                        <a:t>矩阵计算</a:t>
                      </a:r>
                      <a:endParaRPr lang="en-US" altLang="zh-CN" sz="1600" b="1"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2400" b="1" dirty="0">
                          <a:solidFill>
                            <a:srgbClr val="92D050"/>
                          </a:solidFill>
                          <a:effectLst/>
                          <a:latin typeface="Gill Sans MT" panose="020B0502020104020203" pitchFamily="34" charset="0"/>
                          <a:ea typeface="Microsoft YaHei" panose="020B0503020204020204" pitchFamily="34" charset="-122"/>
                        </a:rPr>
                        <a:t>V</a:t>
                      </a:r>
                      <a:endParaRPr lang="zh-CN" altLang="en-US" sz="2400" b="1" dirty="0">
                        <a:solidFill>
                          <a:srgbClr val="92D05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2400" b="1" dirty="0">
                          <a:solidFill>
                            <a:srgbClr val="92D050"/>
                          </a:solidFill>
                          <a:effectLst/>
                          <a:latin typeface="Gill Sans MT" panose="020B0502020104020203" pitchFamily="34" charset="0"/>
                          <a:ea typeface="Microsoft YaHei" panose="020B0503020204020204" pitchFamily="34" charset="-122"/>
                        </a:rPr>
                        <a:t>V</a:t>
                      </a:r>
                      <a:endParaRPr lang="en-US" sz="2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737965577"/>
                  </a:ext>
                </a:extLst>
              </a:tr>
              <a:tr h="637797">
                <a:tc>
                  <a:txBody>
                    <a:bodyPr/>
                    <a:lstStyle/>
                    <a:p>
                      <a:pPr algn="ctr"/>
                      <a:r>
                        <a:rPr lang="zh-CN" altLang="en-US" sz="1600" b="1" dirty="0">
                          <a:solidFill>
                            <a:srgbClr val="374154"/>
                          </a:solidFill>
                          <a:effectLst/>
                          <a:latin typeface="Gill Sans MT" panose="020B0502020104020203" pitchFamily="34" charset="0"/>
                          <a:ea typeface="Microsoft YaHei" panose="020B0503020204020204" pitchFamily="34" charset="-122"/>
                        </a:rPr>
                        <a:t>浮点计算</a:t>
                      </a:r>
                      <a:endParaRPr lang="en-US" altLang="zh-CN" sz="1600" b="1"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2400" b="1" dirty="0">
                          <a:solidFill>
                            <a:srgbClr val="92D050"/>
                          </a:solidFill>
                          <a:effectLst/>
                          <a:latin typeface="Gill Sans MT" panose="020B0502020104020203" pitchFamily="34" charset="0"/>
                          <a:ea typeface="Microsoft YaHei" panose="020B0503020204020204" pitchFamily="34" charset="-122"/>
                        </a:rPr>
                        <a:t>V</a:t>
                      </a:r>
                      <a:endParaRPr lang="zh-CN" altLang="en-US" sz="2400" b="1" dirty="0">
                        <a:solidFill>
                          <a:srgbClr val="92D05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2400" b="1" dirty="0">
                          <a:solidFill>
                            <a:srgbClr val="92D050"/>
                          </a:solidFill>
                          <a:effectLst/>
                          <a:latin typeface="Gill Sans MT" panose="020B0502020104020203" pitchFamily="34" charset="0"/>
                          <a:ea typeface="Microsoft YaHei" panose="020B0503020204020204" pitchFamily="34" charset="-122"/>
                        </a:rPr>
                        <a:t>V</a:t>
                      </a:r>
                      <a:endParaRPr lang="zh-CN" altLang="en-US" sz="2400" b="1" dirty="0">
                        <a:solidFill>
                          <a:srgbClr val="92D05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799406410"/>
                  </a:ext>
                </a:extLst>
              </a:tr>
            </a:tbl>
          </a:graphicData>
        </a:graphic>
      </p:graphicFrame>
      <p:sp>
        <p:nvSpPr>
          <p:cNvPr id="3" name="内容占位符 2">
            <a:extLst>
              <a:ext uri="{FF2B5EF4-FFF2-40B4-BE49-F238E27FC236}">
                <a16:creationId xmlns:a16="http://schemas.microsoft.com/office/drawing/2014/main" id="{F3BA459E-9FC2-3B4E-9927-EF871A2CCC90}"/>
              </a:ext>
            </a:extLst>
          </p:cNvPr>
          <p:cNvSpPr>
            <a:spLocks noGrp="1"/>
          </p:cNvSpPr>
          <p:nvPr>
            <p:ph sz="half" idx="1"/>
          </p:nvPr>
        </p:nvSpPr>
        <p:spPr>
          <a:xfrm>
            <a:off x="623635" y="1340768"/>
            <a:ext cx="10963473" cy="1944216"/>
          </a:xfrm>
        </p:spPr>
        <p:txBody>
          <a:bodyPr/>
          <a:lstStyle/>
          <a:p>
            <a:r>
              <a:rPr lang="zh-CN" altLang="en-US" dirty="0">
                <a:latin typeface="Gill Sans MT" panose="020B0502020104020203" pitchFamily="34" charset="0"/>
              </a:rPr>
              <a:t>深度学习每个计算任务都独立于其他计算，任何计算都不依赖于其他计算结果，可以采用高度并行的方式进行计算。</a:t>
            </a:r>
            <a:endParaRPr lang="en-US" altLang="zh-CN" dirty="0">
              <a:latin typeface="Gill Sans MT" panose="020B0502020104020203" pitchFamily="34" charset="0"/>
            </a:endParaRPr>
          </a:p>
          <a:p>
            <a:r>
              <a:rPr lang="en-US" altLang="zh-CN" dirty="0">
                <a:latin typeface="Gill Sans MT" panose="020B0502020104020203" pitchFamily="34" charset="0"/>
              </a:rPr>
              <a:t>GPU</a:t>
            </a:r>
            <a:r>
              <a:rPr lang="zh-CN" altLang="en-US" dirty="0">
                <a:latin typeface="Gill Sans MT" panose="020B0502020104020203" pitchFamily="34" charset="0"/>
              </a:rPr>
              <a:t> 相比 </a:t>
            </a:r>
            <a:r>
              <a:rPr lang="en-US" altLang="zh-CN" dirty="0">
                <a:latin typeface="Gill Sans MT" panose="020B0502020104020203" pitchFamily="34" charset="0"/>
              </a:rPr>
              <a:t>CPU</a:t>
            </a:r>
            <a:r>
              <a:rPr lang="zh-CN" altLang="en-US" dirty="0">
                <a:latin typeface="Gill Sans MT" panose="020B0502020104020203" pitchFamily="34" charset="0"/>
              </a:rPr>
              <a:t> 拥有更多独立大吞吐量计算通道，较少控制单元使其不会受到计算以外更多任务干扰，拥有比</a:t>
            </a:r>
            <a:r>
              <a:rPr lang="en-US" altLang="zh-CN" dirty="0">
                <a:latin typeface="Gill Sans MT" panose="020B0502020104020203" pitchFamily="34" charset="0"/>
              </a:rPr>
              <a:t>CPU</a:t>
            </a:r>
            <a:r>
              <a:rPr lang="zh-CN" altLang="en-US" dirty="0">
                <a:latin typeface="Gill Sans MT" panose="020B0502020104020203" pitchFamily="34" charset="0"/>
              </a:rPr>
              <a:t>更纯粹计算环境。</a:t>
            </a:r>
          </a:p>
        </p:txBody>
      </p:sp>
    </p:spTree>
    <p:extLst>
      <p:ext uri="{BB962C8B-B14F-4D97-AF65-F5344CB8AC3E}">
        <p14:creationId xmlns:p14="http://schemas.microsoft.com/office/powerpoint/2010/main" val="3921534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346848" cy="5256584"/>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 芯片基础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通用图形处理器 </a:t>
            </a:r>
            <a:r>
              <a:rPr lang="en-US" altLang="zh-CN" sz="2400" dirty="0">
                <a:solidFill>
                  <a:srgbClr val="374154"/>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
        <p:nvSpPr>
          <p:cNvPr id="2" name="左大括号 1">
            <a:extLst>
              <a:ext uri="{FF2B5EF4-FFF2-40B4-BE49-F238E27FC236}">
                <a16:creationId xmlns:a16="http://schemas.microsoft.com/office/drawing/2014/main" id="{887A6820-68F8-614F-8D06-81DEAB91ED7E}"/>
              </a:ext>
            </a:extLst>
          </p:cNvPr>
          <p:cNvSpPr/>
          <p:nvPr/>
        </p:nvSpPr>
        <p:spPr bwMode="auto">
          <a:xfrm>
            <a:off x="5594325" y="1316203"/>
            <a:ext cx="288032" cy="4763967"/>
          </a:xfrm>
          <a:prstGeom prst="leftBrace">
            <a:avLst>
              <a:gd name="adj1" fmla="val 8333"/>
              <a:gd name="adj2" fmla="val 74608"/>
            </a:avLst>
          </a:prstGeom>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4274779084">
                  <a:custGeom>
                    <a:avLst/>
                    <a:gdLst>
                      <a:gd name="connsiteX0" fmla="*/ 288032 w 288032"/>
                      <a:gd name="connsiteY0" fmla="*/ 4763967 h 4763967"/>
                      <a:gd name="connsiteX1" fmla="*/ 144016 w 288032"/>
                      <a:gd name="connsiteY1" fmla="*/ 4739965 h 4763967"/>
                      <a:gd name="connsiteX2" fmla="*/ 144016 w 288032"/>
                      <a:gd name="connsiteY2" fmla="*/ 4182367 h 4763967"/>
                      <a:gd name="connsiteX3" fmla="*/ 144016 w 288032"/>
                      <a:gd name="connsiteY3" fmla="*/ 3578302 h 4763967"/>
                      <a:gd name="connsiteX4" fmla="*/ 0 w 288032"/>
                      <a:gd name="connsiteY4" fmla="*/ 3554300 h 4763967"/>
                      <a:gd name="connsiteX5" fmla="*/ 144016 w 288032"/>
                      <a:gd name="connsiteY5" fmla="*/ 3530298 h 4763967"/>
                      <a:gd name="connsiteX6" fmla="*/ 144016 w 288032"/>
                      <a:gd name="connsiteY6" fmla="*/ 2910852 h 4763967"/>
                      <a:gd name="connsiteX7" fmla="*/ 144016 w 288032"/>
                      <a:gd name="connsiteY7" fmla="*/ 2361533 h 4763967"/>
                      <a:gd name="connsiteX8" fmla="*/ 144016 w 288032"/>
                      <a:gd name="connsiteY8" fmla="*/ 1847276 h 4763967"/>
                      <a:gd name="connsiteX9" fmla="*/ 144016 w 288032"/>
                      <a:gd name="connsiteY9" fmla="*/ 1227830 h 4763967"/>
                      <a:gd name="connsiteX10" fmla="*/ 144016 w 288032"/>
                      <a:gd name="connsiteY10" fmla="*/ 678511 h 4763967"/>
                      <a:gd name="connsiteX11" fmla="*/ 144016 w 288032"/>
                      <a:gd name="connsiteY11" fmla="*/ 24002 h 4763967"/>
                      <a:gd name="connsiteX12" fmla="*/ 288032 w 288032"/>
                      <a:gd name="connsiteY12" fmla="*/ 0 h 4763967"/>
                      <a:gd name="connsiteX13" fmla="*/ 288032 w 288032"/>
                      <a:gd name="connsiteY13" fmla="*/ 537648 h 4763967"/>
                      <a:gd name="connsiteX14" fmla="*/ 288032 w 288032"/>
                      <a:gd name="connsiteY14" fmla="*/ 1122935 h 4763967"/>
                      <a:gd name="connsiteX15" fmla="*/ 288032 w 288032"/>
                      <a:gd name="connsiteY15" fmla="*/ 1708222 h 4763967"/>
                      <a:gd name="connsiteX16" fmla="*/ 288032 w 288032"/>
                      <a:gd name="connsiteY16" fmla="*/ 2293510 h 4763967"/>
                      <a:gd name="connsiteX17" fmla="*/ 288032 w 288032"/>
                      <a:gd name="connsiteY17" fmla="*/ 2926437 h 4763967"/>
                      <a:gd name="connsiteX18" fmla="*/ 288032 w 288032"/>
                      <a:gd name="connsiteY18" fmla="*/ 3654643 h 4763967"/>
                      <a:gd name="connsiteX19" fmla="*/ 288032 w 288032"/>
                      <a:gd name="connsiteY19" fmla="*/ 4763967 h 4763967"/>
                      <a:gd name="connsiteX0" fmla="*/ 288032 w 288032"/>
                      <a:gd name="connsiteY0" fmla="*/ 4763967 h 4763967"/>
                      <a:gd name="connsiteX1" fmla="*/ 144016 w 288032"/>
                      <a:gd name="connsiteY1" fmla="*/ 4739965 h 4763967"/>
                      <a:gd name="connsiteX2" fmla="*/ 144016 w 288032"/>
                      <a:gd name="connsiteY2" fmla="*/ 4193983 h 4763967"/>
                      <a:gd name="connsiteX3" fmla="*/ 144016 w 288032"/>
                      <a:gd name="connsiteY3" fmla="*/ 3578302 h 4763967"/>
                      <a:gd name="connsiteX4" fmla="*/ 0 w 288032"/>
                      <a:gd name="connsiteY4" fmla="*/ 3554300 h 4763967"/>
                      <a:gd name="connsiteX5" fmla="*/ 144016 w 288032"/>
                      <a:gd name="connsiteY5" fmla="*/ 3530298 h 4763967"/>
                      <a:gd name="connsiteX6" fmla="*/ 144016 w 288032"/>
                      <a:gd name="connsiteY6" fmla="*/ 3016041 h 4763967"/>
                      <a:gd name="connsiteX7" fmla="*/ 144016 w 288032"/>
                      <a:gd name="connsiteY7" fmla="*/ 2431659 h 4763967"/>
                      <a:gd name="connsiteX8" fmla="*/ 144016 w 288032"/>
                      <a:gd name="connsiteY8" fmla="*/ 1952465 h 4763967"/>
                      <a:gd name="connsiteX9" fmla="*/ 144016 w 288032"/>
                      <a:gd name="connsiteY9" fmla="*/ 1333019 h 4763967"/>
                      <a:gd name="connsiteX10" fmla="*/ 144016 w 288032"/>
                      <a:gd name="connsiteY10" fmla="*/ 818762 h 4763967"/>
                      <a:gd name="connsiteX11" fmla="*/ 144016 w 288032"/>
                      <a:gd name="connsiteY11" fmla="*/ 24002 h 4763967"/>
                      <a:gd name="connsiteX12" fmla="*/ 288032 w 288032"/>
                      <a:gd name="connsiteY12" fmla="*/ 0 h 4763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032" h="4763967" stroke="0" extrusionOk="0">
                        <a:moveTo>
                          <a:pt x="288032" y="4763967"/>
                        </a:moveTo>
                        <a:cubicBezTo>
                          <a:pt x="205574" y="4762703"/>
                          <a:pt x="144937" y="4756221"/>
                          <a:pt x="144016" y="4739965"/>
                        </a:cubicBezTo>
                        <a:cubicBezTo>
                          <a:pt x="125872" y="4464882"/>
                          <a:pt x="125508" y="4331141"/>
                          <a:pt x="144016" y="4182367"/>
                        </a:cubicBezTo>
                        <a:cubicBezTo>
                          <a:pt x="162524" y="4033593"/>
                          <a:pt x="145491" y="3876269"/>
                          <a:pt x="144016" y="3578302"/>
                        </a:cubicBezTo>
                        <a:cubicBezTo>
                          <a:pt x="141043" y="3563837"/>
                          <a:pt x="80113" y="3538468"/>
                          <a:pt x="0" y="3554300"/>
                        </a:cubicBezTo>
                        <a:cubicBezTo>
                          <a:pt x="79234" y="3554449"/>
                          <a:pt x="145559" y="3543410"/>
                          <a:pt x="144016" y="3530298"/>
                        </a:cubicBezTo>
                        <a:cubicBezTo>
                          <a:pt x="144615" y="3273288"/>
                          <a:pt x="140064" y="3145772"/>
                          <a:pt x="144016" y="2910852"/>
                        </a:cubicBezTo>
                        <a:cubicBezTo>
                          <a:pt x="147968" y="2675932"/>
                          <a:pt x="133560" y="2572976"/>
                          <a:pt x="144016" y="2361533"/>
                        </a:cubicBezTo>
                        <a:cubicBezTo>
                          <a:pt x="154472" y="2150090"/>
                          <a:pt x="137377" y="2062695"/>
                          <a:pt x="144016" y="1847276"/>
                        </a:cubicBezTo>
                        <a:cubicBezTo>
                          <a:pt x="150655" y="1631857"/>
                          <a:pt x="158587" y="1442476"/>
                          <a:pt x="144016" y="1227830"/>
                        </a:cubicBezTo>
                        <a:cubicBezTo>
                          <a:pt x="129445" y="1013184"/>
                          <a:pt x="130640" y="874426"/>
                          <a:pt x="144016" y="678511"/>
                        </a:cubicBezTo>
                        <a:cubicBezTo>
                          <a:pt x="157392" y="482596"/>
                          <a:pt x="144691" y="243278"/>
                          <a:pt x="144016" y="24002"/>
                        </a:cubicBezTo>
                        <a:cubicBezTo>
                          <a:pt x="138669" y="7893"/>
                          <a:pt x="217728" y="800"/>
                          <a:pt x="288032" y="0"/>
                        </a:cubicBezTo>
                        <a:cubicBezTo>
                          <a:pt x="264692" y="234365"/>
                          <a:pt x="272979" y="423783"/>
                          <a:pt x="288032" y="537648"/>
                        </a:cubicBezTo>
                        <a:cubicBezTo>
                          <a:pt x="303085" y="651513"/>
                          <a:pt x="276041" y="886520"/>
                          <a:pt x="288032" y="1122935"/>
                        </a:cubicBezTo>
                        <a:cubicBezTo>
                          <a:pt x="300023" y="1359350"/>
                          <a:pt x="269758" y="1542558"/>
                          <a:pt x="288032" y="1708222"/>
                        </a:cubicBezTo>
                        <a:cubicBezTo>
                          <a:pt x="306306" y="1873886"/>
                          <a:pt x="290923" y="2131009"/>
                          <a:pt x="288032" y="2293510"/>
                        </a:cubicBezTo>
                        <a:cubicBezTo>
                          <a:pt x="285141" y="2456011"/>
                          <a:pt x="275596" y="2646917"/>
                          <a:pt x="288032" y="2926437"/>
                        </a:cubicBezTo>
                        <a:cubicBezTo>
                          <a:pt x="300468" y="3205957"/>
                          <a:pt x="300608" y="3302356"/>
                          <a:pt x="288032" y="3654643"/>
                        </a:cubicBezTo>
                        <a:cubicBezTo>
                          <a:pt x="275456" y="4006930"/>
                          <a:pt x="324480" y="4457579"/>
                          <a:pt x="288032" y="4763967"/>
                        </a:cubicBezTo>
                        <a:close/>
                      </a:path>
                      <a:path w="288032" h="4763967" fill="none" extrusionOk="0">
                        <a:moveTo>
                          <a:pt x="288032" y="4763967"/>
                        </a:moveTo>
                        <a:cubicBezTo>
                          <a:pt x="209327" y="4763638"/>
                          <a:pt x="141348" y="4752792"/>
                          <a:pt x="144016" y="4739965"/>
                        </a:cubicBezTo>
                        <a:cubicBezTo>
                          <a:pt x="121132" y="4579299"/>
                          <a:pt x="156024" y="4446185"/>
                          <a:pt x="144016" y="4193983"/>
                        </a:cubicBezTo>
                        <a:cubicBezTo>
                          <a:pt x="132008" y="3941781"/>
                          <a:pt x="113355" y="3834072"/>
                          <a:pt x="144016" y="3578302"/>
                        </a:cubicBezTo>
                        <a:cubicBezTo>
                          <a:pt x="153833" y="3558835"/>
                          <a:pt x="87367" y="3545590"/>
                          <a:pt x="0" y="3554300"/>
                        </a:cubicBezTo>
                        <a:cubicBezTo>
                          <a:pt x="78533" y="3553862"/>
                          <a:pt x="144274" y="3542865"/>
                          <a:pt x="144016" y="3530298"/>
                        </a:cubicBezTo>
                        <a:cubicBezTo>
                          <a:pt x="157106" y="3338314"/>
                          <a:pt x="122635" y="3270769"/>
                          <a:pt x="144016" y="3016041"/>
                        </a:cubicBezTo>
                        <a:cubicBezTo>
                          <a:pt x="165397" y="2761313"/>
                          <a:pt x="150476" y="2697205"/>
                          <a:pt x="144016" y="2431659"/>
                        </a:cubicBezTo>
                        <a:cubicBezTo>
                          <a:pt x="137556" y="2166113"/>
                          <a:pt x="121842" y="2095764"/>
                          <a:pt x="144016" y="1952465"/>
                        </a:cubicBezTo>
                        <a:cubicBezTo>
                          <a:pt x="166190" y="1809166"/>
                          <a:pt x="127727" y="1468013"/>
                          <a:pt x="144016" y="1333019"/>
                        </a:cubicBezTo>
                        <a:cubicBezTo>
                          <a:pt x="160305" y="1198025"/>
                          <a:pt x="141606" y="1019063"/>
                          <a:pt x="144016" y="818762"/>
                        </a:cubicBezTo>
                        <a:cubicBezTo>
                          <a:pt x="146426" y="618461"/>
                          <a:pt x="110878" y="218105"/>
                          <a:pt x="144016" y="24002"/>
                        </a:cubicBezTo>
                        <a:cubicBezTo>
                          <a:pt x="142644" y="7999"/>
                          <a:pt x="207909" y="-11765"/>
                          <a:pt x="288032" y="0"/>
                        </a:cubicBezTo>
                      </a:path>
                    </a:pathLst>
                  </a:custGeom>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5" name="内容占位符 2">
            <a:extLst>
              <a:ext uri="{FF2B5EF4-FFF2-40B4-BE49-F238E27FC236}">
                <a16:creationId xmlns:a16="http://schemas.microsoft.com/office/drawing/2014/main" id="{72392998-9E18-8942-825D-2293DF0A70D8}"/>
              </a:ext>
            </a:extLst>
          </p:cNvPr>
          <p:cNvSpPr>
            <a:spLocks noGrp="1"/>
          </p:cNvSpPr>
          <p:nvPr/>
        </p:nvSpPr>
        <p:spPr>
          <a:xfrm>
            <a:off x="6242397" y="1232756"/>
            <a:ext cx="4761656" cy="4847414"/>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硬件基础</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工作原理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 编程本质</a:t>
            </a:r>
            <a:endParaRPr lang="en-US" altLang="zh-CN" sz="2400" b="1"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英伟达 </a:t>
            </a:r>
            <a:r>
              <a:rPr lang="en-US" altLang="zh-CN" sz="2400" b="1" dirty="0">
                <a:solidFill>
                  <a:srgbClr val="374154"/>
                </a:solidFill>
                <a:latin typeface="Gill Sans MT" panose="020B0502020104020203" pitchFamily="34" charset="0"/>
              </a:rPr>
              <a:t>GPU</a:t>
            </a:r>
            <a:r>
              <a:rPr lang="zh-CN" altLang="en-US" sz="2400" b="1" dirty="0">
                <a:solidFill>
                  <a:srgbClr val="374154"/>
                </a:solidFill>
                <a:latin typeface="Gill Sans MT" panose="020B0502020104020203" pitchFamily="34" charset="0"/>
              </a:rPr>
              <a:t> 架构</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从 </a:t>
            </a:r>
            <a:r>
              <a:rPr lang="en-US" altLang="zh-CN" sz="2000" dirty="0">
                <a:solidFill>
                  <a:srgbClr val="374154"/>
                </a:solidFill>
                <a:latin typeface="Gill Sans MT" panose="020B0502020104020203" pitchFamily="34" charset="0"/>
              </a:rPr>
              <a:t>Fermi</a:t>
            </a:r>
            <a:r>
              <a:rPr lang="zh-CN" altLang="en-US" sz="2000" dirty="0">
                <a:solidFill>
                  <a:srgbClr val="374154"/>
                </a:solidFill>
                <a:latin typeface="Gill Sans MT" panose="020B0502020104020203" pitchFamily="34" charset="0"/>
              </a:rPr>
              <a:t> 到 </a:t>
            </a:r>
            <a:r>
              <a:rPr lang="en-US" altLang="zh-CN" sz="2000" dirty="0">
                <a:solidFill>
                  <a:srgbClr val="374154"/>
                </a:solidFill>
                <a:latin typeface="Gill Sans MT" panose="020B0502020104020203" pitchFamily="34" charset="0"/>
              </a:rPr>
              <a:t>Hopper</a:t>
            </a:r>
            <a:r>
              <a:rPr lang="zh-CN" altLang="en-US" sz="2000" dirty="0">
                <a:solidFill>
                  <a:srgbClr val="374154"/>
                </a:solidFill>
                <a:latin typeface="Gill Sans MT" panose="020B0502020104020203" pitchFamily="34" charset="0"/>
              </a:rPr>
              <a:t> 架构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Tensor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Code</a:t>
            </a:r>
            <a:r>
              <a:rPr lang="zh-CN" altLang="en-US" sz="2000" dirty="0">
                <a:solidFill>
                  <a:srgbClr val="374154"/>
                </a:solidFill>
                <a:latin typeface="Gill Sans MT" panose="020B0502020104020203" pitchFamily="34" charset="0"/>
              </a:rPr>
              <a:t> 和 </a:t>
            </a:r>
            <a:r>
              <a:rPr lang="en-US" altLang="zh-CN" sz="2000" dirty="0">
                <a:solidFill>
                  <a:srgbClr val="374154"/>
                </a:solidFill>
                <a:latin typeface="Gill Sans MT" panose="020B0502020104020203" pitchFamily="34" charset="0"/>
              </a:rPr>
              <a:t>NVLink</a:t>
            </a:r>
            <a:r>
              <a:rPr lang="zh-CN" altLang="en-US" sz="2000" dirty="0">
                <a:solidFill>
                  <a:srgbClr val="374154"/>
                </a:solidFill>
                <a:latin typeface="Gill Sans MT" panose="020B0502020104020203" pitchFamily="34" charset="0"/>
              </a:rPr>
              <a:t> 详解</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en-US" altLang="zh-CN" sz="2400" b="1" dirty="0">
                <a:solidFill>
                  <a:srgbClr val="374154"/>
                </a:solidFill>
                <a:latin typeface="Gill Sans MT" panose="020B0502020104020203" pitchFamily="34" charset="0"/>
              </a:rPr>
              <a:t>GPU</a:t>
            </a:r>
            <a:r>
              <a:rPr lang="zh-CN" altLang="en-US" sz="2400" b="1" dirty="0">
                <a:solidFill>
                  <a:srgbClr val="374154"/>
                </a:solidFill>
                <a:latin typeface="Gill Sans MT" panose="020B0502020104020203" pitchFamily="34" charset="0"/>
              </a:rPr>
              <a:t> 图形处理流水线</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图形流水线基础</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逻辑模块划分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图形处理算法到硬件</a:t>
            </a:r>
            <a:endParaRPr lang="en-US" altLang="zh-CN" sz="2000" dirty="0">
              <a:solidFill>
                <a:srgbClr val="374154"/>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87647004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0EFB8-B17C-4643-A831-538DF652CDF3}"/>
              </a:ext>
            </a:extLst>
          </p:cNvPr>
          <p:cNvSpPr>
            <a:spLocks noGrp="1"/>
          </p:cNvSpPr>
          <p:nvPr>
            <p:ph type="title"/>
          </p:nvPr>
        </p:nvSpPr>
        <p:spPr/>
        <p:txBody>
          <a:bodyPr/>
          <a:lstStyle/>
          <a:p>
            <a:r>
              <a:rPr kumimoji="1" lang="zh-CN" altLang="en-US" dirty="0"/>
              <a:t>引用</a:t>
            </a:r>
          </a:p>
        </p:txBody>
      </p:sp>
      <p:sp>
        <p:nvSpPr>
          <p:cNvPr id="3" name="内容占位符 2">
            <a:extLst>
              <a:ext uri="{FF2B5EF4-FFF2-40B4-BE49-F238E27FC236}">
                <a16:creationId xmlns:a16="http://schemas.microsoft.com/office/drawing/2014/main" id="{FBEB7A60-489D-A348-91C7-5CBAC09CF765}"/>
              </a:ext>
            </a:extLst>
          </p:cNvPr>
          <p:cNvSpPr>
            <a:spLocks noGrp="1"/>
          </p:cNvSpPr>
          <p:nvPr>
            <p:ph sz="half" idx="1"/>
          </p:nvPr>
        </p:nvSpPr>
        <p:spPr/>
        <p:txBody>
          <a:bodyPr/>
          <a:lstStyle/>
          <a:p>
            <a:pPr marL="457200" indent="-457200">
              <a:buSzPct val="100000"/>
              <a:buFont typeface="+mj-lt"/>
              <a:buAutoNum type="arabicPeriod"/>
            </a:pPr>
            <a:r>
              <a:rPr kumimoji="1" lang="en-US" altLang="zh-CN" sz="1400" u="sng" dirty="0">
                <a:solidFill>
                  <a:srgbClr val="00FA00"/>
                </a:solidFill>
                <a:latin typeface="Gill Sans MT" panose="020B0502020104020203" pitchFamily="34" charset="0"/>
                <a:hlinkClick r:id="rId2">
                  <a:extLst>
                    <a:ext uri="{A12FA001-AC4F-418D-AE19-62706E023703}">
                      <ahyp:hlinkClr xmlns:ahyp="http://schemas.microsoft.com/office/drawing/2018/hyperlinkcolor" val="tx"/>
                    </a:ext>
                  </a:extLst>
                </a:hlinkClick>
              </a:rPr>
              <a:t>https://www.youtube.com/watch?v=3jHi8E5C-18</a:t>
            </a:r>
            <a:endParaRPr kumimoji="1" lang="en-US" altLang="zh-CN" sz="1400" u="sng" dirty="0">
              <a:solidFill>
                <a:srgbClr val="00FA00"/>
              </a:solidFill>
              <a:latin typeface="Gill Sans MT" panose="020B0502020104020203" pitchFamily="34" charset="0"/>
            </a:endParaRPr>
          </a:p>
          <a:p>
            <a:pPr marL="457200" indent="-457200">
              <a:buSzPct val="100000"/>
              <a:buFont typeface="+mj-lt"/>
              <a:buAutoNum type="arabicPeriod"/>
            </a:pPr>
            <a:r>
              <a:rPr lang="en-US" altLang="zh-CN" sz="1400" u="sng" dirty="0">
                <a:solidFill>
                  <a:srgbClr val="00FA00"/>
                </a:solidFill>
                <a:latin typeface="Gill Sans MT" panose="020B0502020104020203" pitchFamily="34" charset="0"/>
                <a:hlinkClick r:id="rId3">
                  <a:extLst>
                    <a:ext uri="{A12FA001-AC4F-418D-AE19-62706E023703}">
                      <ahyp:hlinkClr xmlns:ahyp="http://schemas.microsoft.com/office/drawing/2018/hyperlinkcolor" val="tx"/>
                    </a:ext>
                  </a:extLst>
                </a:hlinkClick>
              </a:rPr>
              <a:t>https://www.youtube.com/watch?v=-P28LKWTzrI</a:t>
            </a:r>
            <a:endParaRPr lang="en-US" altLang="zh-CN" sz="1400" u="sng" dirty="0">
              <a:solidFill>
                <a:srgbClr val="00FA00"/>
              </a:solidFill>
              <a:latin typeface="Gill Sans MT" panose="020B0502020104020203" pitchFamily="34" charset="0"/>
            </a:endParaRPr>
          </a:p>
          <a:p>
            <a:pPr marL="457200" indent="-457200">
              <a:buSzPct val="100000"/>
              <a:buFont typeface="+mj-lt"/>
              <a:buAutoNum type="arabicPeriod"/>
            </a:pPr>
            <a:r>
              <a:rPr lang="en-US" altLang="zh-CN" sz="1400" u="sng" dirty="0">
                <a:solidFill>
                  <a:srgbClr val="00FA00"/>
                </a:solidFill>
                <a:latin typeface="Gill Sans MT" panose="020B0502020104020203" pitchFamily="34" charset="0"/>
                <a:hlinkClick r:id="rId4"/>
              </a:rPr>
              <a:t>https://www.youtube.com/watch?v=3l10o0DYJXg</a:t>
            </a:r>
            <a:endParaRPr lang="en-US" altLang="zh-CN" sz="1400" u="sng" dirty="0">
              <a:solidFill>
                <a:srgbClr val="00FA00"/>
              </a:solidFill>
              <a:latin typeface="Gill Sans MT" panose="020B0502020104020203" pitchFamily="34" charset="0"/>
            </a:endParaRPr>
          </a:p>
          <a:p>
            <a:pPr marL="457200" indent="-457200">
              <a:buSzPct val="100000"/>
              <a:buFont typeface="+mj-lt"/>
              <a:buAutoNum type="arabicPeriod"/>
            </a:pPr>
            <a:r>
              <a:rPr lang="en-US" altLang="zh-CN" sz="1400" u="sng" dirty="0">
                <a:solidFill>
                  <a:srgbClr val="00FA00"/>
                </a:solidFill>
                <a:latin typeface="Gill Sans MT" panose="020B0502020104020203" pitchFamily="34" charset="0"/>
                <a:hlinkClick r:id="rId5"/>
              </a:rPr>
              <a:t>https://infohub.delltechnologies.com/l/white-paper-virtualizing-gpus-for-ai-with-vmware-and-nvidia-based-on-dell-infrastructure-1/nvidia-237</a:t>
            </a:r>
            <a:endParaRPr lang="en-US" altLang="zh-CN" sz="1400" u="sng" dirty="0">
              <a:solidFill>
                <a:srgbClr val="00FA00"/>
              </a:solidFill>
              <a:latin typeface="Gill Sans MT" panose="020B0502020104020203" pitchFamily="34" charset="0"/>
            </a:endParaRPr>
          </a:p>
          <a:p>
            <a:pPr marL="457200" indent="-457200">
              <a:buSzPct val="100000"/>
              <a:buFont typeface="+mj-lt"/>
              <a:buAutoNum type="arabicPeriod"/>
            </a:pPr>
            <a:r>
              <a:rPr lang="en-US" altLang="zh-CN" sz="1400" u="sng" dirty="0">
                <a:solidFill>
                  <a:srgbClr val="00FA00"/>
                </a:solidFill>
                <a:latin typeface="Gill Sans MT" panose="020B0502020104020203" pitchFamily="34" charset="0"/>
              </a:rPr>
              <a:t>https://</a:t>
            </a:r>
            <a:r>
              <a:rPr lang="en-US" altLang="zh-CN" sz="1400" u="sng" dirty="0" err="1">
                <a:solidFill>
                  <a:srgbClr val="00FA00"/>
                </a:solidFill>
                <a:latin typeface="Gill Sans MT" panose="020B0502020104020203" pitchFamily="34" charset="0"/>
              </a:rPr>
              <a:t>www.researchgate.net</a:t>
            </a:r>
            <a:r>
              <a:rPr lang="en-US" altLang="zh-CN" sz="1400" u="sng" dirty="0">
                <a:solidFill>
                  <a:srgbClr val="00FA00"/>
                </a:solidFill>
                <a:latin typeface="Gill Sans MT" panose="020B0502020104020203" pitchFamily="34" charset="0"/>
              </a:rPr>
              <a:t>/figure/Architecture-of-compute-intensive-and-data-intensive-processing-paradigm_fig2_334952391</a:t>
            </a:r>
          </a:p>
          <a:p>
            <a:pPr marL="457200" indent="-457200">
              <a:buSzPct val="100000"/>
              <a:buFont typeface="+mj-lt"/>
              <a:buAutoNum type="arabicPeriod"/>
            </a:pPr>
            <a:endParaRPr lang="en-US" altLang="zh-CN" sz="1400" u="sng" dirty="0">
              <a:solidFill>
                <a:srgbClr val="00FA00"/>
              </a:solidFill>
              <a:latin typeface="Gill Sans MT" panose="020B0502020104020203" pitchFamily="34" charset="0"/>
            </a:endParaRPr>
          </a:p>
        </p:txBody>
      </p:sp>
    </p:spTree>
    <p:extLst>
      <p:ext uri="{BB962C8B-B14F-4D97-AF65-F5344CB8AC3E}">
        <p14:creationId xmlns:p14="http://schemas.microsoft.com/office/powerpoint/2010/main" val="2087315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346848" cy="5256584"/>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 芯片基础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通用图形处理器 </a:t>
            </a:r>
            <a:r>
              <a:rPr lang="en-US" altLang="zh-CN" sz="2400" dirty="0">
                <a:solidFill>
                  <a:srgbClr val="374154"/>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
        <p:nvSpPr>
          <p:cNvPr id="2" name="左大括号 1">
            <a:extLst>
              <a:ext uri="{FF2B5EF4-FFF2-40B4-BE49-F238E27FC236}">
                <a16:creationId xmlns:a16="http://schemas.microsoft.com/office/drawing/2014/main" id="{887A6820-68F8-614F-8D06-81DEAB91ED7E}"/>
              </a:ext>
            </a:extLst>
          </p:cNvPr>
          <p:cNvSpPr/>
          <p:nvPr/>
        </p:nvSpPr>
        <p:spPr bwMode="auto">
          <a:xfrm>
            <a:off x="5594325" y="1316203"/>
            <a:ext cx="288032" cy="4763967"/>
          </a:xfrm>
          <a:prstGeom prst="leftBrace">
            <a:avLst>
              <a:gd name="adj1" fmla="val 8333"/>
              <a:gd name="adj2" fmla="val 74608"/>
            </a:avLst>
          </a:prstGeom>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4274779084">
                  <a:custGeom>
                    <a:avLst/>
                    <a:gdLst>
                      <a:gd name="connsiteX0" fmla="*/ 288032 w 288032"/>
                      <a:gd name="connsiteY0" fmla="*/ 4763967 h 4763967"/>
                      <a:gd name="connsiteX1" fmla="*/ 144016 w 288032"/>
                      <a:gd name="connsiteY1" fmla="*/ 4739965 h 4763967"/>
                      <a:gd name="connsiteX2" fmla="*/ 144016 w 288032"/>
                      <a:gd name="connsiteY2" fmla="*/ 4182367 h 4763967"/>
                      <a:gd name="connsiteX3" fmla="*/ 144016 w 288032"/>
                      <a:gd name="connsiteY3" fmla="*/ 3578302 h 4763967"/>
                      <a:gd name="connsiteX4" fmla="*/ 0 w 288032"/>
                      <a:gd name="connsiteY4" fmla="*/ 3554300 h 4763967"/>
                      <a:gd name="connsiteX5" fmla="*/ 144016 w 288032"/>
                      <a:gd name="connsiteY5" fmla="*/ 3530298 h 4763967"/>
                      <a:gd name="connsiteX6" fmla="*/ 144016 w 288032"/>
                      <a:gd name="connsiteY6" fmla="*/ 2910852 h 4763967"/>
                      <a:gd name="connsiteX7" fmla="*/ 144016 w 288032"/>
                      <a:gd name="connsiteY7" fmla="*/ 2361533 h 4763967"/>
                      <a:gd name="connsiteX8" fmla="*/ 144016 w 288032"/>
                      <a:gd name="connsiteY8" fmla="*/ 1847276 h 4763967"/>
                      <a:gd name="connsiteX9" fmla="*/ 144016 w 288032"/>
                      <a:gd name="connsiteY9" fmla="*/ 1227830 h 4763967"/>
                      <a:gd name="connsiteX10" fmla="*/ 144016 w 288032"/>
                      <a:gd name="connsiteY10" fmla="*/ 678511 h 4763967"/>
                      <a:gd name="connsiteX11" fmla="*/ 144016 w 288032"/>
                      <a:gd name="connsiteY11" fmla="*/ 24002 h 4763967"/>
                      <a:gd name="connsiteX12" fmla="*/ 288032 w 288032"/>
                      <a:gd name="connsiteY12" fmla="*/ 0 h 4763967"/>
                      <a:gd name="connsiteX13" fmla="*/ 288032 w 288032"/>
                      <a:gd name="connsiteY13" fmla="*/ 537648 h 4763967"/>
                      <a:gd name="connsiteX14" fmla="*/ 288032 w 288032"/>
                      <a:gd name="connsiteY14" fmla="*/ 1122935 h 4763967"/>
                      <a:gd name="connsiteX15" fmla="*/ 288032 w 288032"/>
                      <a:gd name="connsiteY15" fmla="*/ 1708222 h 4763967"/>
                      <a:gd name="connsiteX16" fmla="*/ 288032 w 288032"/>
                      <a:gd name="connsiteY16" fmla="*/ 2293510 h 4763967"/>
                      <a:gd name="connsiteX17" fmla="*/ 288032 w 288032"/>
                      <a:gd name="connsiteY17" fmla="*/ 2926437 h 4763967"/>
                      <a:gd name="connsiteX18" fmla="*/ 288032 w 288032"/>
                      <a:gd name="connsiteY18" fmla="*/ 3654643 h 4763967"/>
                      <a:gd name="connsiteX19" fmla="*/ 288032 w 288032"/>
                      <a:gd name="connsiteY19" fmla="*/ 4763967 h 4763967"/>
                      <a:gd name="connsiteX0" fmla="*/ 288032 w 288032"/>
                      <a:gd name="connsiteY0" fmla="*/ 4763967 h 4763967"/>
                      <a:gd name="connsiteX1" fmla="*/ 144016 w 288032"/>
                      <a:gd name="connsiteY1" fmla="*/ 4739965 h 4763967"/>
                      <a:gd name="connsiteX2" fmla="*/ 144016 w 288032"/>
                      <a:gd name="connsiteY2" fmla="*/ 4193983 h 4763967"/>
                      <a:gd name="connsiteX3" fmla="*/ 144016 w 288032"/>
                      <a:gd name="connsiteY3" fmla="*/ 3578302 h 4763967"/>
                      <a:gd name="connsiteX4" fmla="*/ 0 w 288032"/>
                      <a:gd name="connsiteY4" fmla="*/ 3554300 h 4763967"/>
                      <a:gd name="connsiteX5" fmla="*/ 144016 w 288032"/>
                      <a:gd name="connsiteY5" fmla="*/ 3530298 h 4763967"/>
                      <a:gd name="connsiteX6" fmla="*/ 144016 w 288032"/>
                      <a:gd name="connsiteY6" fmla="*/ 3016041 h 4763967"/>
                      <a:gd name="connsiteX7" fmla="*/ 144016 w 288032"/>
                      <a:gd name="connsiteY7" fmla="*/ 2431659 h 4763967"/>
                      <a:gd name="connsiteX8" fmla="*/ 144016 w 288032"/>
                      <a:gd name="connsiteY8" fmla="*/ 1952465 h 4763967"/>
                      <a:gd name="connsiteX9" fmla="*/ 144016 w 288032"/>
                      <a:gd name="connsiteY9" fmla="*/ 1333019 h 4763967"/>
                      <a:gd name="connsiteX10" fmla="*/ 144016 w 288032"/>
                      <a:gd name="connsiteY10" fmla="*/ 818762 h 4763967"/>
                      <a:gd name="connsiteX11" fmla="*/ 144016 w 288032"/>
                      <a:gd name="connsiteY11" fmla="*/ 24002 h 4763967"/>
                      <a:gd name="connsiteX12" fmla="*/ 288032 w 288032"/>
                      <a:gd name="connsiteY12" fmla="*/ 0 h 4763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032" h="4763967" stroke="0" extrusionOk="0">
                        <a:moveTo>
                          <a:pt x="288032" y="4763967"/>
                        </a:moveTo>
                        <a:cubicBezTo>
                          <a:pt x="205574" y="4762703"/>
                          <a:pt x="144937" y="4756221"/>
                          <a:pt x="144016" y="4739965"/>
                        </a:cubicBezTo>
                        <a:cubicBezTo>
                          <a:pt x="125872" y="4464882"/>
                          <a:pt x="125508" y="4331141"/>
                          <a:pt x="144016" y="4182367"/>
                        </a:cubicBezTo>
                        <a:cubicBezTo>
                          <a:pt x="162524" y="4033593"/>
                          <a:pt x="145491" y="3876269"/>
                          <a:pt x="144016" y="3578302"/>
                        </a:cubicBezTo>
                        <a:cubicBezTo>
                          <a:pt x="141043" y="3563837"/>
                          <a:pt x="80113" y="3538468"/>
                          <a:pt x="0" y="3554300"/>
                        </a:cubicBezTo>
                        <a:cubicBezTo>
                          <a:pt x="79234" y="3554449"/>
                          <a:pt x="145559" y="3543410"/>
                          <a:pt x="144016" y="3530298"/>
                        </a:cubicBezTo>
                        <a:cubicBezTo>
                          <a:pt x="144615" y="3273288"/>
                          <a:pt x="140064" y="3145772"/>
                          <a:pt x="144016" y="2910852"/>
                        </a:cubicBezTo>
                        <a:cubicBezTo>
                          <a:pt x="147968" y="2675932"/>
                          <a:pt x="133560" y="2572976"/>
                          <a:pt x="144016" y="2361533"/>
                        </a:cubicBezTo>
                        <a:cubicBezTo>
                          <a:pt x="154472" y="2150090"/>
                          <a:pt x="137377" y="2062695"/>
                          <a:pt x="144016" y="1847276"/>
                        </a:cubicBezTo>
                        <a:cubicBezTo>
                          <a:pt x="150655" y="1631857"/>
                          <a:pt x="158587" y="1442476"/>
                          <a:pt x="144016" y="1227830"/>
                        </a:cubicBezTo>
                        <a:cubicBezTo>
                          <a:pt x="129445" y="1013184"/>
                          <a:pt x="130640" y="874426"/>
                          <a:pt x="144016" y="678511"/>
                        </a:cubicBezTo>
                        <a:cubicBezTo>
                          <a:pt x="157392" y="482596"/>
                          <a:pt x="144691" y="243278"/>
                          <a:pt x="144016" y="24002"/>
                        </a:cubicBezTo>
                        <a:cubicBezTo>
                          <a:pt x="138669" y="7893"/>
                          <a:pt x="217728" y="800"/>
                          <a:pt x="288032" y="0"/>
                        </a:cubicBezTo>
                        <a:cubicBezTo>
                          <a:pt x="264692" y="234365"/>
                          <a:pt x="272979" y="423783"/>
                          <a:pt x="288032" y="537648"/>
                        </a:cubicBezTo>
                        <a:cubicBezTo>
                          <a:pt x="303085" y="651513"/>
                          <a:pt x="276041" y="886520"/>
                          <a:pt x="288032" y="1122935"/>
                        </a:cubicBezTo>
                        <a:cubicBezTo>
                          <a:pt x="300023" y="1359350"/>
                          <a:pt x="269758" y="1542558"/>
                          <a:pt x="288032" y="1708222"/>
                        </a:cubicBezTo>
                        <a:cubicBezTo>
                          <a:pt x="306306" y="1873886"/>
                          <a:pt x="290923" y="2131009"/>
                          <a:pt x="288032" y="2293510"/>
                        </a:cubicBezTo>
                        <a:cubicBezTo>
                          <a:pt x="285141" y="2456011"/>
                          <a:pt x="275596" y="2646917"/>
                          <a:pt x="288032" y="2926437"/>
                        </a:cubicBezTo>
                        <a:cubicBezTo>
                          <a:pt x="300468" y="3205957"/>
                          <a:pt x="300608" y="3302356"/>
                          <a:pt x="288032" y="3654643"/>
                        </a:cubicBezTo>
                        <a:cubicBezTo>
                          <a:pt x="275456" y="4006930"/>
                          <a:pt x="324480" y="4457579"/>
                          <a:pt x="288032" y="4763967"/>
                        </a:cubicBezTo>
                        <a:close/>
                      </a:path>
                      <a:path w="288032" h="4763967" fill="none" extrusionOk="0">
                        <a:moveTo>
                          <a:pt x="288032" y="4763967"/>
                        </a:moveTo>
                        <a:cubicBezTo>
                          <a:pt x="209327" y="4763638"/>
                          <a:pt x="141348" y="4752792"/>
                          <a:pt x="144016" y="4739965"/>
                        </a:cubicBezTo>
                        <a:cubicBezTo>
                          <a:pt x="121132" y="4579299"/>
                          <a:pt x="156024" y="4446185"/>
                          <a:pt x="144016" y="4193983"/>
                        </a:cubicBezTo>
                        <a:cubicBezTo>
                          <a:pt x="132008" y="3941781"/>
                          <a:pt x="113355" y="3834072"/>
                          <a:pt x="144016" y="3578302"/>
                        </a:cubicBezTo>
                        <a:cubicBezTo>
                          <a:pt x="153833" y="3558835"/>
                          <a:pt x="87367" y="3545590"/>
                          <a:pt x="0" y="3554300"/>
                        </a:cubicBezTo>
                        <a:cubicBezTo>
                          <a:pt x="78533" y="3553862"/>
                          <a:pt x="144274" y="3542865"/>
                          <a:pt x="144016" y="3530298"/>
                        </a:cubicBezTo>
                        <a:cubicBezTo>
                          <a:pt x="157106" y="3338314"/>
                          <a:pt x="122635" y="3270769"/>
                          <a:pt x="144016" y="3016041"/>
                        </a:cubicBezTo>
                        <a:cubicBezTo>
                          <a:pt x="165397" y="2761313"/>
                          <a:pt x="150476" y="2697205"/>
                          <a:pt x="144016" y="2431659"/>
                        </a:cubicBezTo>
                        <a:cubicBezTo>
                          <a:pt x="137556" y="2166113"/>
                          <a:pt x="121842" y="2095764"/>
                          <a:pt x="144016" y="1952465"/>
                        </a:cubicBezTo>
                        <a:cubicBezTo>
                          <a:pt x="166190" y="1809166"/>
                          <a:pt x="127727" y="1468013"/>
                          <a:pt x="144016" y="1333019"/>
                        </a:cubicBezTo>
                        <a:cubicBezTo>
                          <a:pt x="160305" y="1198025"/>
                          <a:pt x="141606" y="1019063"/>
                          <a:pt x="144016" y="818762"/>
                        </a:cubicBezTo>
                        <a:cubicBezTo>
                          <a:pt x="146426" y="618461"/>
                          <a:pt x="110878" y="218105"/>
                          <a:pt x="144016" y="24002"/>
                        </a:cubicBezTo>
                        <a:cubicBezTo>
                          <a:pt x="142644" y="7999"/>
                          <a:pt x="207909" y="-11765"/>
                          <a:pt x="288032" y="0"/>
                        </a:cubicBezTo>
                      </a:path>
                    </a:pathLst>
                  </a:custGeom>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5" name="内容占位符 2">
            <a:extLst>
              <a:ext uri="{FF2B5EF4-FFF2-40B4-BE49-F238E27FC236}">
                <a16:creationId xmlns:a16="http://schemas.microsoft.com/office/drawing/2014/main" id="{72392998-9E18-8942-825D-2293DF0A70D8}"/>
              </a:ext>
            </a:extLst>
          </p:cNvPr>
          <p:cNvSpPr>
            <a:spLocks noGrp="1"/>
          </p:cNvSpPr>
          <p:nvPr/>
        </p:nvSpPr>
        <p:spPr>
          <a:xfrm>
            <a:off x="6242397" y="1232756"/>
            <a:ext cx="4761656" cy="4847414"/>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硬件基础</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工作原理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编程本质</a:t>
            </a:r>
            <a:endParaRPr lang="en-US" altLang="zh-CN" sz="2400" b="1"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英伟达 </a:t>
            </a:r>
            <a:r>
              <a:rPr lang="en-US" altLang="zh-CN" sz="2400" b="1" dirty="0">
                <a:solidFill>
                  <a:srgbClr val="374154"/>
                </a:solidFill>
                <a:latin typeface="Gill Sans MT" panose="020B0502020104020203" pitchFamily="34" charset="0"/>
              </a:rPr>
              <a:t>GPU</a:t>
            </a:r>
            <a:r>
              <a:rPr lang="zh-CN" altLang="en-US" sz="2400" b="1" dirty="0">
                <a:solidFill>
                  <a:srgbClr val="374154"/>
                </a:solidFill>
                <a:latin typeface="Gill Sans MT" panose="020B0502020104020203" pitchFamily="34" charset="0"/>
              </a:rPr>
              <a:t> 架构</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从 </a:t>
            </a:r>
            <a:r>
              <a:rPr lang="en-US" altLang="zh-CN" sz="2000" dirty="0">
                <a:solidFill>
                  <a:srgbClr val="374154"/>
                </a:solidFill>
                <a:latin typeface="Gill Sans MT" panose="020B0502020104020203" pitchFamily="34" charset="0"/>
              </a:rPr>
              <a:t>Fermi</a:t>
            </a:r>
            <a:r>
              <a:rPr lang="zh-CN" altLang="en-US" sz="2000" dirty="0">
                <a:solidFill>
                  <a:srgbClr val="374154"/>
                </a:solidFill>
                <a:latin typeface="Gill Sans MT" panose="020B0502020104020203" pitchFamily="34" charset="0"/>
              </a:rPr>
              <a:t> 到 </a:t>
            </a:r>
            <a:r>
              <a:rPr lang="en-US" altLang="zh-CN" sz="2000" dirty="0">
                <a:solidFill>
                  <a:srgbClr val="374154"/>
                </a:solidFill>
                <a:latin typeface="Gill Sans MT" panose="020B0502020104020203" pitchFamily="34" charset="0"/>
              </a:rPr>
              <a:t>Hopper</a:t>
            </a:r>
            <a:r>
              <a:rPr lang="zh-CN" altLang="en-US" sz="2000" dirty="0">
                <a:solidFill>
                  <a:srgbClr val="374154"/>
                </a:solidFill>
                <a:latin typeface="Gill Sans MT" panose="020B0502020104020203" pitchFamily="34" charset="0"/>
              </a:rPr>
              <a:t> 架构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Tensor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Code</a:t>
            </a:r>
            <a:r>
              <a:rPr lang="zh-CN" altLang="en-US" sz="2000" dirty="0">
                <a:solidFill>
                  <a:srgbClr val="374154"/>
                </a:solidFill>
                <a:latin typeface="Gill Sans MT" panose="020B0502020104020203" pitchFamily="34" charset="0"/>
              </a:rPr>
              <a:t> 和 </a:t>
            </a:r>
            <a:r>
              <a:rPr lang="en-US" altLang="zh-CN" sz="2000" dirty="0">
                <a:solidFill>
                  <a:srgbClr val="374154"/>
                </a:solidFill>
                <a:latin typeface="Gill Sans MT" panose="020B0502020104020203" pitchFamily="34" charset="0"/>
              </a:rPr>
              <a:t>NVLink</a:t>
            </a:r>
            <a:r>
              <a:rPr lang="zh-CN" altLang="en-US" sz="2000" dirty="0">
                <a:solidFill>
                  <a:srgbClr val="374154"/>
                </a:solidFill>
                <a:latin typeface="Gill Sans MT" panose="020B0502020104020203" pitchFamily="34" charset="0"/>
              </a:rPr>
              <a:t> 详解</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en-US" altLang="zh-CN" sz="2400" b="1" dirty="0">
                <a:solidFill>
                  <a:srgbClr val="374154"/>
                </a:solidFill>
                <a:latin typeface="Gill Sans MT" panose="020B0502020104020203" pitchFamily="34" charset="0"/>
              </a:rPr>
              <a:t>GPU</a:t>
            </a:r>
            <a:r>
              <a:rPr lang="zh-CN" altLang="en-US" sz="2400" b="1" dirty="0">
                <a:solidFill>
                  <a:srgbClr val="374154"/>
                </a:solidFill>
                <a:latin typeface="Gill Sans MT" panose="020B0502020104020203" pitchFamily="34" charset="0"/>
              </a:rPr>
              <a:t> 图形处理流水线</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图形流水线基础</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逻辑模块划分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图形处理算法到硬件</a:t>
            </a:r>
            <a:endParaRPr lang="en-US" altLang="zh-CN" sz="2000" dirty="0">
              <a:solidFill>
                <a:srgbClr val="374154"/>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194753872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4" y="1268760"/>
            <a:ext cx="10963473" cy="4176464"/>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3200" b="1" dirty="0">
                <a:solidFill>
                  <a:srgbClr val="374154"/>
                </a:solidFill>
                <a:latin typeface="Gill Sans MT" panose="020B0502020104020203" pitchFamily="34" charset="0"/>
              </a:rPr>
              <a:t>图形处理器 </a:t>
            </a:r>
            <a:r>
              <a:rPr lang="en-US" altLang="zh-CN" sz="3200" b="1" dirty="0">
                <a:solidFill>
                  <a:srgbClr val="374154"/>
                </a:solidFill>
                <a:latin typeface="Gill Sans MT" panose="020B0502020104020203" pitchFamily="34" charset="0"/>
              </a:rPr>
              <a:t>GPU</a:t>
            </a:r>
          </a:p>
          <a:p>
            <a:pPr lvl="1"/>
            <a:r>
              <a:rPr lang="en-US" altLang="zh-CN" sz="2800" dirty="0">
                <a:solidFill>
                  <a:srgbClr val="374154"/>
                </a:solidFill>
                <a:latin typeface="Gill Sans MT" panose="020B0502020104020203" pitchFamily="34" charset="0"/>
              </a:rPr>
              <a:t>The</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History</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GPU</a:t>
            </a:r>
            <a:r>
              <a:rPr lang="zh-CN" altLang="en-US" sz="2800" dirty="0">
                <a:solidFill>
                  <a:srgbClr val="374154"/>
                </a:solidFill>
                <a:latin typeface="Gill Sans MT" panose="020B0502020104020203" pitchFamily="34" charset="0"/>
              </a:rPr>
              <a:t> 发展历史和组成</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Difference</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GPU/CPU</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GPU</a:t>
            </a:r>
            <a:r>
              <a:rPr lang="zh-CN" altLang="en-US" sz="2800" dirty="0">
                <a:solidFill>
                  <a:srgbClr val="374154"/>
                </a:solidFill>
                <a:latin typeface="Gill Sans MT" panose="020B0502020104020203" pitchFamily="34" charset="0"/>
              </a:rPr>
              <a:t> 和 </a:t>
            </a:r>
            <a:r>
              <a:rPr lang="en-US" altLang="zh-CN" sz="2800" dirty="0">
                <a:solidFill>
                  <a:srgbClr val="374154"/>
                </a:solidFill>
                <a:latin typeface="Gill Sans MT" panose="020B0502020104020203" pitchFamily="34" charset="0"/>
              </a:rPr>
              <a:t>CPU</a:t>
            </a:r>
            <a:r>
              <a:rPr lang="zh-CN" altLang="en-US" sz="2800" dirty="0">
                <a:solidFill>
                  <a:srgbClr val="374154"/>
                </a:solidFill>
                <a:latin typeface="Gill Sans MT" panose="020B0502020104020203" pitchFamily="34" charset="0"/>
              </a:rPr>
              <a:t> 的区别</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Why</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AI</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Need</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GPU</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AI</a:t>
            </a:r>
            <a:r>
              <a:rPr lang="zh-CN" altLang="en-US" sz="2800" dirty="0">
                <a:solidFill>
                  <a:srgbClr val="374154"/>
                </a:solidFill>
                <a:latin typeface="Gill Sans MT" panose="020B0502020104020203" pitchFamily="34" charset="0"/>
              </a:rPr>
              <a:t>发展需要</a:t>
            </a:r>
            <a:r>
              <a:rPr lang="en-US" altLang="zh-CN" sz="2800" dirty="0">
                <a:solidFill>
                  <a:srgbClr val="374154"/>
                </a:solidFill>
                <a:latin typeface="Gill Sans MT" panose="020B0502020104020203" pitchFamily="34" charset="0"/>
              </a:rPr>
              <a:t>GPU</a:t>
            </a:r>
          </a:p>
          <a:p>
            <a:pPr lvl="1"/>
            <a:r>
              <a:rPr lang="en-US" altLang="zh-CN" sz="2800" dirty="0">
                <a:solidFill>
                  <a:srgbClr val="374154"/>
                </a:solidFill>
                <a:latin typeface="Gill Sans MT" panose="020B0502020104020203" pitchFamily="34" charset="0"/>
              </a:rPr>
              <a:t>Application</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CPU</a:t>
            </a:r>
            <a:r>
              <a:rPr lang="zh-CN" altLang="en-US" sz="2800" dirty="0">
                <a:solidFill>
                  <a:srgbClr val="374154"/>
                </a:solidFill>
                <a:latin typeface="Gill Sans MT" panose="020B0502020104020203" pitchFamily="34" charset="0"/>
              </a:rPr>
              <a:t>的应用场景</a:t>
            </a:r>
          </a:p>
        </p:txBody>
      </p:sp>
    </p:spTree>
    <p:extLst>
      <p:ext uri="{BB962C8B-B14F-4D97-AF65-F5344CB8AC3E}">
        <p14:creationId xmlns:p14="http://schemas.microsoft.com/office/powerpoint/2010/main" val="132440206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10D36-6D64-3448-8418-EE4484F1A8BD}"/>
              </a:ext>
            </a:extLst>
          </p:cNvPr>
          <p:cNvSpPr>
            <a:spLocks noGrp="1"/>
          </p:cNvSpPr>
          <p:nvPr>
            <p:ph type="title"/>
          </p:nvPr>
        </p:nvSpPr>
        <p:spPr/>
        <p:txBody>
          <a:bodyPr/>
          <a:lstStyle/>
          <a:p>
            <a:pPr latinLnBrk="1"/>
            <a:r>
              <a:rPr lang="en-US" altLang="zh-CN" dirty="0"/>
              <a:t>GPU</a:t>
            </a:r>
            <a:r>
              <a:rPr lang="zh-CN" altLang="en-US" dirty="0"/>
              <a:t> 发展历史</a:t>
            </a:r>
          </a:p>
        </p:txBody>
      </p:sp>
    </p:spTree>
    <p:extLst>
      <p:ext uri="{BB962C8B-B14F-4D97-AF65-F5344CB8AC3E}">
        <p14:creationId xmlns:p14="http://schemas.microsoft.com/office/powerpoint/2010/main" val="3972563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4A9B4C7-739C-754B-A598-3CE6967D81CB}"/>
              </a:ext>
            </a:extLst>
          </p:cNvPr>
          <p:cNvSpPr>
            <a:spLocks noGrp="1"/>
          </p:cNvSpPr>
          <p:nvPr>
            <p:ph type="title"/>
          </p:nvPr>
        </p:nvSpPr>
        <p:spPr/>
        <p:txBody>
          <a:bodyPr/>
          <a:lstStyle/>
          <a:p>
            <a:r>
              <a:rPr lang="en-US" altLang="zh-CN" dirty="0"/>
              <a:t>GPU</a:t>
            </a:r>
            <a:r>
              <a:rPr lang="zh-CN" altLang="en-US" dirty="0"/>
              <a:t> 发展阶段 </a:t>
            </a:r>
            <a:r>
              <a:rPr lang="en-US" altLang="zh-CN" dirty="0"/>
              <a:t>(I)</a:t>
            </a:r>
            <a:endParaRPr lang="zh-CN" altLang="en-US" dirty="0"/>
          </a:p>
        </p:txBody>
      </p:sp>
      <p:sp>
        <p:nvSpPr>
          <p:cNvPr id="6" name="内容占位符 5">
            <a:extLst>
              <a:ext uri="{FF2B5EF4-FFF2-40B4-BE49-F238E27FC236}">
                <a16:creationId xmlns:a16="http://schemas.microsoft.com/office/drawing/2014/main" id="{0A67C821-353A-2140-A135-517A11648B9F}"/>
              </a:ext>
            </a:extLst>
          </p:cNvPr>
          <p:cNvSpPr>
            <a:spLocks noGrp="1"/>
          </p:cNvSpPr>
          <p:nvPr>
            <p:ph sz="half" idx="1"/>
          </p:nvPr>
        </p:nvSpPr>
        <p:spPr/>
        <p:txBody>
          <a:bodyPr/>
          <a:lstStyle/>
          <a:p>
            <a:r>
              <a:rPr lang="zh-CN" altLang="en-US" dirty="0">
                <a:latin typeface="Gill Sans MT" panose="020B0502020104020203" pitchFamily="34" charset="0"/>
              </a:rPr>
              <a:t>第一代</a:t>
            </a:r>
            <a:r>
              <a:rPr lang="en-US" altLang="zh-CN" dirty="0">
                <a:latin typeface="Gill Sans MT" panose="020B0502020104020203" pitchFamily="34" charset="0"/>
              </a:rPr>
              <a:t>GPU</a:t>
            </a:r>
            <a:r>
              <a:rPr lang="zh-CN" altLang="en-US" dirty="0">
                <a:latin typeface="Gill Sans MT" panose="020B0502020104020203" pitchFamily="34" charset="0"/>
              </a:rPr>
              <a:t>（</a:t>
            </a:r>
            <a:r>
              <a:rPr lang="en-US" altLang="zh-CN" dirty="0">
                <a:latin typeface="Gill Sans MT" panose="020B0502020104020203" pitchFamily="34" charset="0"/>
              </a:rPr>
              <a:t> Before</a:t>
            </a:r>
            <a:r>
              <a:rPr lang="zh-CN" altLang="en-US" dirty="0">
                <a:latin typeface="Gill Sans MT" panose="020B0502020104020203" pitchFamily="34" charset="0"/>
              </a:rPr>
              <a:t> </a:t>
            </a:r>
            <a:r>
              <a:rPr lang="en-US" altLang="zh-CN" dirty="0">
                <a:latin typeface="Gill Sans MT" panose="020B0502020104020203" pitchFamily="34" charset="0"/>
              </a:rPr>
              <a:t>1999 </a:t>
            </a:r>
            <a:r>
              <a:rPr lang="zh-CN" altLang="en-US" dirty="0">
                <a:latin typeface="Gill Sans MT" panose="020B0502020104020203" pitchFamily="34" charset="0"/>
              </a:rPr>
              <a:t>）：部分功能从</a:t>
            </a:r>
            <a:r>
              <a:rPr lang="en-US" altLang="zh-CN" dirty="0">
                <a:latin typeface="Gill Sans MT" panose="020B0502020104020203" pitchFamily="34" charset="0"/>
              </a:rPr>
              <a:t>CPU</a:t>
            </a:r>
            <a:r>
              <a:rPr lang="zh-CN" altLang="en-US" dirty="0">
                <a:latin typeface="Gill Sans MT" panose="020B0502020104020203" pitchFamily="34" charset="0"/>
              </a:rPr>
              <a:t>分离， 实现针对图形图形处理的硬件加速。以几何处理引擎 </a:t>
            </a:r>
            <a:r>
              <a:rPr lang="en-US" altLang="zh-CN" dirty="0">
                <a:latin typeface="Gill Sans MT" panose="020B0502020104020203" pitchFamily="34" charset="0"/>
              </a:rPr>
              <a:t>GEOMETRY ENGINE</a:t>
            </a:r>
            <a:r>
              <a:rPr lang="zh-CN" altLang="en-US" dirty="0">
                <a:latin typeface="Gill Sans MT" panose="020B0502020104020203" pitchFamily="34" charset="0"/>
              </a:rPr>
              <a:t> 为代表，只能起到 </a:t>
            </a:r>
            <a:r>
              <a:rPr lang="en-US" altLang="zh-CN" dirty="0">
                <a:latin typeface="Gill Sans MT" panose="020B0502020104020203" pitchFamily="34" charset="0"/>
              </a:rPr>
              <a:t>3D </a:t>
            </a:r>
            <a:r>
              <a:rPr lang="zh-CN" altLang="en-US" dirty="0">
                <a:latin typeface="Gill Sans MT" panose="020B0502020104020203" pitchFamily="34" charset="0"/>
              </a:rPr>
              <a:t>图像处理的加速作用，不具有软件编程特性。</a:t>
            </a:r>
          </a:p>
          <a:p>
            <a:pPr marL="0" indent="0">
              <a:buNone/>
            </a:pPr>
            <a:endParaRPr lang="zh-CN" altLang="en-US" dirty="0">
              <a:latin typeface="Gill Sans MT" panose="020B0502020104020203" pitchFamily="34" charset="0"/>
            </a:endParaRPr>
          </a:p>
        </p:txBody>
      </p:sp>
      <p:pic>
        <p:nvPicPr>
          <p:cNvPr id="2" name="图片 1">
            <a:extLst>
              <a:ext uri="{FF2B5EF4-FFF2-40B4-BE49-F238E27FC236}">
                <a16:creationId xmlns:a16="http://schemas.microsoft.com/office/drawing/2014/main" id="{9B425913-5236-0A47-9965-D35A10050748}"/>
              </a:ext>
            </a:extLst>
          </p:cNvPr>
          <p:cNvPicPr>
            <a:picLocks noChangeAspect="1"/>
          </p:cNvPicPr>
          <p:nvPr/>
        </p:nvPicPr>
        <p:blipFill>
          <a:blip r:embed="rId2"/>
          <a:stretch>
            <a:fillRect/>
          </a:stretch>
        </p:blipFill>
        <p:spPr>
          <a:xfrm>
            <a:off x="3282364" y="2630249"/>
            <a:ext cx="5632033" cy="3548181"/>
          </a:xfrm>
          <a:prstGeom prst="rect">
            <a:avLst/>
          </a:prstGeom>
        </p:spPr>
      </p:pic>
    </p:spTree>
    <p:extLst>
      <p:ext uri="{BB962C8B-B14F-4D97-AF65-F5344CB8AC3E}">
        <p14:creationId xmlns:p14="http://schemas.microsoft.com/office/powerpoint/2010/main" val="2344535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4A9B4C7-739C-754B-A598-3CE6967D81CB}"/>
              </a:ext>
            </a:extLst>
          </p:cNvPr>
          <p:cNvSpPr>
            <a:spLocks noGrp="1"/>
          </p:cNvSpPr>
          <p:nvPr>
            <p:ph type="title"/>
          </p:nvPr>
        </p:nvSpPr>
        <p:spPr/>
        <p:txBody>
          <a:bodyPr/>
          <a:lstStyle/>
          <a:p>
            <a:r>
              <a:rPr lang="en-US" altLang="zh-CN" dirty="0"/>
              <a:t>GPU</a:t>
            </a:r>
            <a:r>
              <a:rPr lang="zh-CN" altLang="en-US" dirty="0"/>
              <a:t> 发展阶段 </a:t>
            </a:r>
            <a:r>
              <a:rPr lang="en-US" altLang="zh-CN" dirty="0"/>
              <a:t>(II)</a:t>
            </a:r>
            <a:endParaRPr lang="zh-CN" altLang="en-US" dirty="0"/>
          </a:p>
        </p:txBody>
      </p:sp>
      <p:sp>
        <p:nvSpPr>
          <p:cNvPr id="6" name="内容占位符 5">
            <a:extLst>
              <a:ext uri="{FF2B5EF4-FFF2-40B4-BE49-F238E27FC236}">
                <a16:creationId xmlns:a16="http://schemas.microsoft.com/office/drawing/2014/main" id="{0A67C821-353A-2140-A135-517A11648B9F}"/>
              </a:ext>
            </a:extLst>
          </p:cNvPr>
          <p:cNvSpPr>
            <a:spLocks noGrp="1"/>
          </p:cNvSpPr>
          <p:nvPr>
            <p:ph sz="half" idx="1"/>
          </p:nvPr>
        </p:nvSpPr>
        <p:spPr/>
        <p:txBody>
          <a:bodyPr/>
          <a:lstStyle/>
          <a:p>
            <a:r>
              <a:rPr lang="zh-CN" altLang="en-US" dirty="0">
                <a:latin typeface="Gill Sans MT" panose="020B0502020104020203" pitchFamily="34" charset="0"/>
              </a:rPr>
              <a:t>第二代 </a:t>
            </a:r>
            <a:r>
              <a:rPr lang="en-US" altLang="zh-CN" dirty="0">
                <a:latin typeface="Gill Sans MT" panose="020B0502020104020203" pitchFamily="34" charset="0"/>
              </a:rPr>
              <a:t>GPU</a:t>
            </a:r>
            <a:r>
              <a:rPr lang="zh-CN" altLang="en-US" dirty="0">
                <a:latin typeface="Gill Sans MT" panose="020B0502020104020203" pitchFamily="34" charset="0"/>
              </a:rPr>
              <a:t>（</a:t>
            </a:r>
            <a:r>
              <a:rPr lang="en-US" altLang="zh-CN" dirty="0">
                <a:latin typeface="Gill Sans MT" panose="020B0502020104020203" pitchFamily="34" charset="0"/>
              </a:rPr>
              <a:t>1999-2005</a:t>
            </a:r>
            <a:r>
              <a:rPr lang="zh-CN" altLang="en-US" dirty="0">
                <a:latin typeface="Gill Sans MT" panose="020B0502020104020203" pitchFamily="34" charset="0"/>
              </a:rPr>
              <a:t>）， 实现进一步的硬件加速和有限的编程性。</a:t>
            </a:r>
            <a:endParaRPr lang="en-US" altLang="zh-CN" dirty="0">
              <a:latin typeface="Gill Sans MT" panose="020B0502020104020203" pitchFamily="34" charset="0"/>
            </a:endParaRPr>
          </a:p>
          <a:p>
            <a:endParaRPr lang="en-US" altLang="zh-CN" dirty="0">
              <a:latin typeface="Gill Sans MT" panose="020B0502020104020203" pitchFamily="34" charset="0"/>
            </a:endParaRPr>
          </a:p>
          <a:p>
            <a:r>
              <a:rPr lang="en-US" altLang="zh-CN" dirty="0">
                <a:latin typeface="Gill Sans MT" panose="020B0502020104020203" pitchFamily="34" charset="0"/>
              </a:rPr>
              <a:t>1999</a:t>
            </a:r>
            <a:r>
              <a:rPr lang="zh-CN" altLang="en-US" dirty="0">
                <a:latin typeface="Gill Sans MT" panose="020B0502020104020203" pitchFamily="34" charset="0"/>
              </a:rPr>
              <a:t>年，英伟达发布了专为执行复杂的数学和几何计算的 </a:t>
            </a:r>
            <a:r>
              <a:rPr lang="en-US" altLang="zh-CN" dirty="0">
                <a:latin typeface="Gill Sans MT" panose="020B0502020104020203" pitchFamily="34" charset="0"/>
              </a:rPr>
              <a:t>GeForce256 </a:t>
            </a:r>
            <a:r>
              <a:rPr lang="zh-CN" altLang="en-US" dirty="0">
                <a:latin typeface="Gill Sans MT" panose="020B0502020104020203" pitchFamily="34" charset="0"/>
              </a:rPr>
              <a:t>图像处理芯片，将更多的晶体管用作执行单元， 而不是像 </a:t>
            </a:r>
            <a:r>
              <a:rPr lang="en-US" altLang="zh-CN" dirty="0">
                <a:latin typeface="Gill Sans MT" panose="020B0502020104020203" pitchFamily="34" charset="0"/>
              </a:rPr>
              <a:t>CPU </a:t>
            </a:r>
            <a:r>
              <a:rPr lang="zh-CN" altLang="en-US" dirty="0">
                <a:latin typeface="Gill Sans MT" panose="020B0502020104020203" pitchFamily="34" charset="0"/>
              </a:rPr>
              <a:t>那样用作复杂的控制单元和缓存，将</a:t>
            </a:r>
            <a:r>
              <a:rPr lang="en-US" altLang="zh-CN" dirty="0">
                <a:latin typeface="Gill Sans MT" panose="020B0502020104020203" pitchFamily="34" charset="0"/>
              </a:rPr>
              <a:t>(TRANSFORM AND LIGHTING) </a:t>
            </a:r>
            <a:r>
              <a:rPr lang="zh-CN" altLang="en-US" dirty="0">
                <a:latin typeface="Gill Sans MT" panose="020B0502020104020203" pitchFamily="34" charset="0"/>
              </a:rPr>
              <a:t>等功能从 </a:t>
            </a:r>
            <a:r>
              <a:rPr lang="en-US" altLang="zh-CN" dirty="0">
                <a:latin typeface="Gill Sans MT" panose="020B0502020104020203" pitchFamily="34" charset="0"/>
              </a:rPr>
              <a:t>CPU </a:t>
            </a:r>
            <a:r>
              <a:rPr lang="zh-CN" altLang="en-US" dirty="0">
                <a:latin typeface="Gill Sans MT" panose="020B0502020104020203" pitchFamily="34" charset="0"/>
              </a:rPr>
              <a:t>分离出来，实现了图形快速变换，这成为 </a:t>
            </a:r>
            <a:r>
              <a:rPr lang="en-US" altLang="zh-CN" dirty="0">
                <a:latin typeface="Gill Sans MT" panose="020B0502020104020203" pitchFamily="34" charset="0"/>
              </a:rPr>
              <a:t>GPU </a:t>
            </a:r>
            <a:r>
              <a:rPr lang="zh-CN" altLang="en-US" dirty="0">
                <a:latin typeface="Gill Sans MT" panose="020B0502020104020203" pitchFamily="34" charset="0"/>
              </a:rPr>
              <a:t>真正出现的标志。</a:t>
            </a:r>
          </a:p>
          <a:p>
            <a:r>
              <a:rPr lang="en-US" altLang="zh-CN" dirty="0">
                <a:latin typeface="Gill Sans MT" panose="020B0502020104020203" pitchFamily="34" charset="0"/>
              </a:rPr>
              <a:t>2000-2005</a:t>
            </a:r>
            <a:r>
              <a:rPr lang="zh-CN" altLang="en-US" dirty="0">
                <a:latin typeface="Gill Sans MT" panose="020B0502020104020203" pitchFamily="34" charset="0"/>
              </a:rPr>
              <a:t>年， </a:t>
            </a:r>
            <a:r>
              <a:rPr lang="en-US" altLang="zh-CN" dirty="0">
                <a:latin typeface="Gill Sans MT" panose="020B0502020104020203" pitchFamily="34" charset="0"/>
              </a:rPr>
              <a:t>GPU </a:t>
            </a:r>
            <a:r>
              <a:rPr lang="zh-CN" altLang="en-US" dirty="0">
                <a:latin typeface="Gill Sans MT" panose="020B0502020104020203" pitchFamily="34" charset="0"/>
              </a:rPr>
              <a:t>技术快速发展，运算速度迅速超过 </a:t>
            </a:r>
            <a:r>
              <a:rPr lang="en-US" altLang="zh-CN" dirty="0">
                <a:latin typeface="Gill Sans MT" panose="020B0502020104020203" pitchFamily="34" charset="0"/>
              </a:rPr>
              <a:t>CPU</a:t>
            </a:r>
            <a:r>
              <a:rPr lang="zh-CN" altLang="en-US" dirty="0">
                <a:latin typeface="Gill Sans MT" panose="020B0502020104020203" pitchFamily="34" charset="0"/>
              </a:rPr>
              <a:t>。</a:t>
            </a:r>
            <a:r>
              <a:rPr lang="en-US" altLang="zh-CN" dirty="0">
                <a:latin typeface="Gill Sans MT" panose="020B0502020104020203" pitchFamily="34" charset="0"/>
              </a:rPr>
              <a:t>2001</a:t>
            </a:r>
            <a:r>
              <a:rPr lang="zh-CN" altLang="en-US" dirty="0">
                <a:latin typeface="Gill Sans MT" panose="020B0502020104020203" pitchFamily="34" charset="0"/>
              </a:rPr>
              <a:t>年英伟达和</a:t>
            </a:r>
            <a:r>
              <a:rPr lang="en-US" altLang="zh-CN" dirty="0">
                <a:latin typeface="Gill Sans MT" panose="020B0502020104020203" pitchFamily="34" charset="0"/>
              </a:rPr>
              <a:t>ATI </a:t>
            </a:r>
            <a:r>
              <a:rPr lang="zh-CN" altLang="en-US" dirty="0">
                <a:latin typeface="Gill Sans MT" panose="020B0502020104020203" pitchFamily="34" charset="0"/>
              </a:rPr>
              <a:t>分别推出</a:t>
            </a:r>
            <a:r>
              <a:rPr lang="en-US" altLang="zh-CN" dirty="0">
                <a:latin typeface="Gill Sans MT" panose="020B0502020104020203" pitchFamily="34" charset="0"/>
              </a:rPr>
              <a:t>GEFORCE3</a:t>
            </a:r>
            <a:r>
              <a:rPr lang="zh-CN" altLang="en-US" dirty="0">
                <a:latin typeface="Gill Sans MT" panose="020B0502020104020203" pitchFamily="34" charset="0"/>
              </a:rPr>
              <a:t> 和 </a:t>
            </a:r>
            <a:r>
              <a:rPr lang="en-US" altLang="zh-CN" dirty="0">
                <a:latin typeface="Gill Sans MT" panose="020B0502020104020203" pitchFamily="34" charset="0"/>
              </a:rPr>
              <a:t>RADEON 8500</a:t>
            </a:r>
            <a:r>
              <a:rPr lang="zh-CN" altLang="en-US" dirty="0">
                <a:latin typeface="Gill Sans MT" panose="020B0502020104020203" pitchFamily="34" charset="0"/>
              </a:rPr>
              <a:t>，图形硬件的流水线被定义为流处理器，出现了顶点级可编程性，同时像素级也具有有限的编程性。但 </a:t>
            </a:r>
            <a:r>
              <a:rPr lang="en-US" altLang="zh-CN" dirty="0">
                <a:latin typeface="Gill Sans MT" panose="020B0502020104020203" pitchFamily="34" charset="0"/>
              </a:rPr>
              <a:t>GPU </a:t>
            </a:r>
            <a:r>
              <a:rPr lang="zh-CN" altLang="en-US" dirty="0">
                <a:latin typeface="Gill Sans MT" panose="020B0502020104020203" pitchFamily="34" charset="0"/>
              </a:rPr>
              <a:t>的整体编程性仍然比较有限。</a:t>
            </a:r>
          </a:p>
        </p:txBody>
      </p:sp>
    </p:spTree>
    <p:extLst>
      <p:ext uri="{BB962C8B-B14F-4D97-AF65-F5344CB8AC3E}">
        <p14:creationId xmlns:p14="http://schemas.microsoft.com/office/powerpoint/2010/main" val="1261906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4A9B4C7-739C-754B-A598-3CE6967D81CB}"/>
              </a:ext>
            </a:extLst>
          </p:cNvPr>
          <p:cNvSpPr>
            <a:spLocks noGrp="1"/>
          </p:cNvSpPr>
          <p:nvPr>
            <p:ph type="title"/>
          </p:nvPr>
        </p:nvSpPr>
        <p:spPr/>
        <p:txBody>
          <a:bodyPr/>
          <a:lstStyle/>
          <a:p>
            <a:r>
              <a:rPr lang="en-US" altLang="zh-CN" dirty="0"/>
              <a:t>GPU</a:t>
            </a:r>
            <a:r>
              <a:rPr lang="zh-CN" altLang="en-US" dirty="0"/>
              <a:t> 发展阶段 </a:t>
            </a:r>
            <a:r>
              <a:rPr lang="en-US" altLang="zh-CN" dirty="0"/>
              <a:t>(II)</a:t>
            </a:r>
            <a:endParaRPr lang="zh-CN" altLang="en-US" dirty="0"/>
          </a:p>
        </p:txBody>
      </p:sp>
      <p:sp>
        <p:nvSpPr>
          <p:cNvPr id="6" name="内容占位符 5">
            <a:extLst>
              <a:ext uri="{FF2B5EF4-FFF2-40B4-BE49-F238E27FC236}">
                <a16:creationId xmlns:a16="http://schemas.microsoft.com/office/drawing/2014/main" id="{0A67C821-353A-2140-A135-517A11648B9F}"/>
              </a:ext>
            </a:extLst>
          </p:cNvPr>
          <p:cNvSpPr>
            <a:spLocks noGrp="1"/>
          </p:cNvSpPr>
          <p:nvPr>
            <p:ph sz="half" idx="1"/>
          </p:nvPr>
        </p:nvSpPr>
        <p:spPr>
          <a:xfrm>
            <a:off x="623635" y="1412776"/>
            <a:ext cx="10963473" cy="589190"/>
          </a:xfrm>
        </p:spPr>
        <p:txBody>
          <a:bodyPr/>
          <a:lstStyle/>
          <a:p>
            <a:r>
              <a:rPr lang="zh-CN" altLang="en-US" dirty="0">
                <a:latin typeface="Gill Sans MT" panose="020B0502020104020203" pitchFamily="34" charset="0"/>
              </a:rPr>
              <a:t>第二代 </a:t>
            </a:r>
            <a:r>
              <a:rPr lang="en-US" altLang="zh-CN" dirty="0">
                <a:latin typeface="Gill Sans MT" panose="020B0502020104020203" pitchFamily="34" charset="0"/>
              </a:rPr>
              <a:t>GPU</a:t>
            </a:r>
            <a:r>
              <a:rPr lang="zh-CN" altLang="en-US" dirty="0">
                <a:latin typeface="Gill Sans MT" panose="020B0502020104020203" pitchFamily="34" charset="0"/>
              </a:rPr>
              <a:t>（</a:t>
            </a:r>
            <a:r>
              <a:rPr lang="en-US" altLang="zh-CN" dirty="0">
                <a:latin typeface="Gill Sans MT" panose="020B0502020104020203" pitchFamily="34" charset="0"/>
              </a:rPr>
              <a:t>1999-2005</a:t>
            </a:r>
            <a:r>
              <a:rPr lang="zh-CN" altLang="en-US" dirty="0">
                <a:latin typeface="Gill Sans MT" panose="020B0502020104020203" pitchFamily="34" charset="0"/>
              </a:rPr>
              <a:t>）， 实现进一步的硬件加速和有限的编程性。</a:t>
            </a:r>
            <a:endParaRPr lang="en-US" altLang="zh-CN" dirty="0">
              <a:latin typeface="Gill Sans MT" panose="020B0502020104020203" pitchFamily="34" charset="0"/>
            </a:endParaRPr>
          </a:p>
        </p:txBody>
      </p:sp>
      <p:pic>
        <p:nvPicPr>
          <p:cNvPr id="3" name="图片 2">
            <a:extLst>
              <a:ext uri="{FF2B5EF4-FFF2-40B4-BE49-F238E27FC236}">
                <a16:creationId xmlns:a16="http://schemas.microsoft.com/office/drawing/2014/main" id="{44086AA2-A9EC-F441-8C5B-C6D3624231A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45548" y="2780928"/>
            <a:ext cx="5547377" cy="23078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图片 9">
            <a:extLst>
              <a:ext uri="{FF2B5EF4-FFF2-40B4-BE49-F238E27FC236}">
                <a16:creationId xmlns:a16="http://schemas.microsoft.com/office/drawing/2014/main" id="{C1D7DA17-90F1-6B43-863C-C694C76FF48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416997" y="2780928"/>
            <a:ext cx="5009976" cy="23078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71542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4A9B4C7-739C-754B-A598-3CE6967D81CB}"/>
              </a:ext>
            </a:extLst>
          </p:cNvPr>
          <p:cNvSpPr>
            <a:spLocks noGrp="1"/>
          </p:cNvSpPr>
          <p:nvPr>
            <p:ph type="title"/>
          </p:nvPr>
        </p:nvSpPr>
        <p:spPr/>
        <p:txBody>
          <a:bodyPr/>
          <a:lstStyle/>
          <a:p>
            <a:r>
              <a:rPr lang="en-US" altLang="zh-CN" dirty="0"/>
              <a:t>GPU</a:t>
            </a:r>
            <a:r>
              <a:rPr lang="zh-CN" altLang="en-US" dirty="0"/>
              <a:t> 发展阶段 </a:t>
            </a:r>
            <a:r>
              <a:rPr lang="en-US" altLang="zh-CN" dirty="0"/>
              <a:t>(III)</a:t>
            </a:r>
            <a:endParaRPr lang="zh-CN" altLang="en-US" dirty="0"/>
          </a:p>
        </p:txBody>
      </p:sp>
      <p:sp>
        <p:nvSpPr>
          <p:cNvPr id="6" name="内容占位符 5">
            <a:extLst>
              <a:ext uri="{FF2B5EF4-FFF2-40B4-BE49-F238E27FC236}">
                <a16:creationId xmlns:a16="http://schemas.microsoft.com/office/drawing/2014/main" id="{0A67C821-353A-2140-A135-517A11648B9F}"/>
              </a:ext>
            </a:extLst>
          </p:cNvPr>
          <p:cNvSpPr>
            <a:spLocks noGrp="1"/>
          </p:cNvSpPr>
          <p:nvPr>
            <p:ph sz="half" idx="1"/>
          </p:nvPr>
        </p:nvSpPr>
        <p:spPr/>
        <p:txBody>
          <a:bodyPr/>
          <a:lstStyle/>
          <a:p>
            <a:r>
              <a:rPr lang="zh-CN" altLang="en-US" dirty="0">
                <a:latin typeface="Gill Sans MT" panose="020B0502020104020203" pitchFamily="34" charset="0"/>
              </a:rPr>
              <a:t>第三代 </a:t>
            </a:r>
            <a:r>
              <a:rPr lang="en-US" altLang="zh-CN" dirty="0">
                <a:latin typeface="Gill Sans MT" panose="020B0502020104020203" pitchFamily="34" charset="0"/>
              </a:rPr>
              <a:t>GPU</a:t>
            </a:r>
            <a:r>
              <a:rPr lang="zh-CN" altLang="en-US" dirty="0">
                <a:latin typeface="Gill Sans MT" panose="020B0502020104020203" pitchFamily="34" charset="0"/>
              </a:rPr>
              <a:t>（</a:t>
            </a:r>
            <a:r>
              <a:rPr lang="en-US" altLang="zh-CN" dirty="0">
                <a:latin typeface="Gill Sans MT" panose="020B0502020104020203" pitchFamily="34" charset="0"/>
              </a:rPr>
              <a:t>2006~</a:t>
            </a:r>
            <a:r>
              <a:rPr lang="zh-CN" altLang="en-US" dirty="0">
                <a:latin typeface="Gill Sans MT" panose="020B0502020104020203" pitchFamily="34" charset="0"/>
              </a:rPr>
              <a:t>），实现方便的编程环境创建， 可以直接编写程序。</a:t>
            </a:r>
            <a:endParaRPr lang="en-US" altLang="zh-CN" dirty="0">
              <a:latin typeface="Gill Sans MT" panose="020B0502020104020203" pitchFamily="34" charset="0"/>
            </a:endParaRPr>
          </a:p>
          <a:p>
            <a:endParaRPr lang="en-US" altLang="zh-CN" dirty="0">
              <a:latin typeface="Gill Sans MT" panose="020B0502020104020203" pitchFamily="34" charset="0"/>
            </a:endParaRPr>
          </a:p>
          <a:p>
            <a:r>
              <a:rPr lang="en-US" altLang="zh-CN" dirty="0">
                <a:latin typeface="Gill Sans MT" panose="020B0502020104020203" pitchFamily="34" charset="0"/>
              </a:rPr>
              <a:t>2006</a:t>
            </a:r>
            <a:r>
              <a:rPr lang="zh-CN" altLang="en-US" dirty="0">
                <a:latin typeface="Gill Sans MT" panose="020B0502020104020203" pitchFamily="34" charset="0"/>
              </a:rPr>
              <a:t> 年，英伟达与 </a:t>
            </a:r>
            <a:r>
              <a:rPr lang="en-US" altLang="zh-CN" dirty="0">
                <a:latin typeface="Gill Sans MT" panose="020B0502020104020203" pitchFamily="34" charset="0"/>
              </a:rPr>
              <a:t>ATI</a:t>
            </a:r>
            <a:r>
              <a:rPr lang="zh-CN" altLang="en-US" dirty="0">
                <a:latin typeface="Gill Sans MT" panose="020B0502020104020203" pitchFamily="34" charset="0"/>
              </a:rPr>
              <a:t> 分别推出了</a:t>
            </a:r>
            <a:r>
              <a:rPr lang="en-US" altLang="zh-CN" dirty="0">
                <a:latin typeface="Gill Sans MT" panose="020B0502020104020203" pitchFamily="34" charset="0"/>
              </a:rPr>
              <a:t>CUDA</a:t>
            </a:r>
            <a:r>
              <a:rPr lang="zh-CN" altLang="en-US" dirty="0">
                <a:latin typeface="Gill Sans MT" panose="020B0502020104020203" pitchFamily="34" charset="0"/>
              </a:rPr>
              <a:t>（</a:t>
            </a:r>
            <a:r>
              <a:rPr lang="en-US" altLang="zh-CN" dirty="0">
                <a:latin typeface="Gill Sans MT" panose="020B0502020104020203" pitchFamily="34" charset="0"/>
              </a:rPr>
              <a:t> Compute United Device Architecture </a:t>
            </a:r>
            <a:r>
              <a:rPr lang="zh-CN" altLang="en-US" dirty="0">
                <a:latin typeface="Gill Sans MT" panose="020B0502020104020203" pitchFamily="34" charset="0"/>
              </a:rPr>
              <a:t>）和</a:t>
            </a:r>
            <a:r>
              <a:rPr lang="en-US" altLang="zh-CN" dirty="0">
                <a:latin typeface="Gill Sans MT" panose="020B0502020104020203" pitchFamily="34" charset="0"/>
              </a:rPr>
              <a:t>CTM</a:t>
            </a:r>
            <a:r>
              <a:rPr lang="zh-CN" altLang="en-US" dirty="0">
                <a:latin typeface="Gill Sans MT" panose="020B0502020104020203" pitchFamily="34" charset="0"/>
              </a:rPr>
              <a:t>（</a:t>
            </a:r>
            <a:r>
              <a:rPr lang="en-US" altLang="zh-CN" dirty="0">
                <a:latin typeface="Gill Sans MT" panose="020B0502020104020203" pitchFamily="34" charset="0"/>
              </a:rPr>
              <a:t> CLOSE TO THE METAL </a:t>
            </a:r>
            <a:r>
              <a:rPr lang="zh-CN" altLang="en-US" dirty="0">
                <a:latin typeface="Gill Sans MT" panose="020B0502020104020203" pitchFamily="34" charset="0"/>
              </a:rPr>
              <a:t>）编程环境， 使得 </a:t>
            </a:r>
            <a:r>
              <a:rPr lang="en-US" altLang="zh-CN" dirty="0">
                <a:latin typeface="Gill Sans MT" panose="020B0502020104020203" pitchFamily="34" charset="0"/>
              </a:rPr>
              <a:t>GPU </a:t>
            </a:r>
            <a:r>
              <a:rPr lang="zh-CN" altLang="en-US" dirty="0">
                <a:latin typeface="Gill Sans MT" panose="020B0502020104020203" pitchFamily="34" charset="0"/>
              </a:rPr>
              <a:t>打破图形语言的局限成为真正的并行数据处理超级加速器。</a:t>
            </a:r>
          </a:p>
          <a:p>
            <a:r>
              <a:rPr lang="en-US" altLang="zh-CN" dirty="0">
                <a:latin typeface="Gill Sans MT" panose="020B0502020104020203" pitchFamily="34" charset="0"/>
              </a:rPr>
              <a:t>2008</a:t>
            </a:r>
            <a:r>
              <a:rPr lang="zh-CN" altLang="en-US" dirty="0">
                <a:latin typeface="Gill Sans MT" panose="020B0502020104020203" pitchFamily="34" charset="0"/>
              </a:rPr>
              <a:t> 年，苹果公司提出一个通用的并行计算编程平台 </a:t>
            </a:r>
            <a:r>
              <a:rPr lang="en-US" altLang="zh-CN" dirty="0">
                <a:latin typeface="Gill Sans MT" panose="020B0502020104020203" pitchFamily="34" charset="0"/>
              </a:rPr>
              <a:t>OPENCL</a:t>
            </a:r>
            <a:r>
              <a:rPr lang="zh-CN" altLang="en-US" dirty="0">
                <a:latin typeface="Gill Sans MT" panose="020B0502020104020203" pitchFamily="34" charset="0"/>
              </a:rPr>
              <a:t>（开放运算语言），与 </a:t>
            </a:r>
            <a:r>
              <a:rPr lang="en-US" altLang="zh-CN" dirty="0">
                <a:latin typeface="Gill Sans MT" panose="020B0502020104020203" pitchFamily="34" charset="0"/>
              </a:rPr>
              <a:t>CUDA</a:t>
            </a:r>
            <a:r>
              <a:rPr lang="zh-CN" altLang="en-US" dirty="0">
                <a:latin typeface="Gill Sans MT" panose="020B0502020104020203" pitchFamily="34" charset="0"/>
              </a:rPr>
              <a:t> 绑定在英伟达的显卡上不同，</a:t>
            </a:r>
            <a:r>
              <a:rPr lang="en-US" altLang="zh-CN" dirty="0">
                <a:latin typeface="Gill Sans MT" panose="020B0502020104020203" pitchFamily="34" charset="0"/>
              </a:rPr>
              <a:t>OPENCL </a:t>
            </a:r>
            <a:r>
              <a:rPr lang="zh-CN" altLang="en-US" dirty="0">
                <a:latin typeface="Gill Sans MT" panose="020B0502020104020203" pitchFamily="34" charset="0"/>
              </a:rPr>
              <a:t>和具体的计算设备无关，并迅速成为移动端</a:t>
            </a:r>
            <a:r>
              <a:rPr lang="en-US" altLang="zh-CN" dirty="0">
                <a:latin typeface="Gill Sans MT" panose="020B0502020104020203" pitchFamily="34" charset="0"/>
              </a:rPr>
              <a:t>GPU</a:t>
            </a:r>
            <a:r>
              <a:rPr lang="zh-CN" altLang="en-US" dirty="0">
                <a:latin typeface="Gill Sans MT" panose="020B0502020104020203" pitchFamily="34" charset="0"/>
              </a:rPr>
              <a:t>的编程环境业界标准。</a:t>
            </a:r>
          </a:p>
        </p:txBody>
      </p:sp>
    </p:spTree>
    <p:extLst>
      <p:ext uri="{BB962C8B-B14F-4D97-AF65-F5344CB8AC3E}">
        <p14:creationId xmlns:p14="http://schemas.microsoft.com/office/powerpoint/2010/main" val="605793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32034</TotalTime>
  <Words>1406</Words>
  <Application>Microsoft Macintosh PowerPoint</Application>
  <PresentationFormat>自定义</PresentationFormat>
  <Paragraphs>130</Paragraphs>
  <Slides>24</Slides>
  <Notes>1</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24</vt:i4>
      </vt:variant>
    </vt:vector>
  </HeadingPairs>
  <TitlesOfParts>
    <vt:vector size="44"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Franklin Gothic Book</vt:lpstr>
      <vt:lpstr>Futura Medium</vt:lpstr>
      <vt:lpstr>Gill Sans MT</vt:lpstr>
      <vt:lpstr>Wingdings</vt:lpstr>
      <vt:lpstr>Title1</vt:lpstr>
      <vt:lpstr>Title2</vt:lpstr>
      <vt:lpstr>content01</vt:lpstr>
      <vt:lpstr>Content02</vt:lpstr>
      <vt:lpstr>code01</vt:lpstr>
      <vt:lpstr>Thankyou</vt:lpstr>
      <vt:lpstr>AI 芯片</vt:lpstr>
      <vt:lpstr>PowerPoint 演示文稿</vt:lpstr>
      <vt:lpstr>PowerPoint 演示文稿</vt:lpstr>
      <vt:lpstr>PowerPoint 演示文稿</vt:lpstr>
      <vt:lpstr>GPU 发展历史</vt:lpstr>
      <vt:lpstr>GPU 发展阶段 (I)</vt:lpstr>
      <vt:lpstr>GPU 发展阶段 (II)</vt:lpstr>
      <vt:lpstr>GPU 发展阶段 (II)</vt:lpstr>
      <vt:lpstr>GPU 发展阶段 (III)</vt:lpstr>
      <vt:lpstr>GPU 发展阶段 (III)</vt:lpstr>
      <vt:lpstr>GPU vs CPU</vt:lpstr>
      <vt:lpstr>图形计算单元</vt:lpstr>
      <vt:lpstr>GPU vs CPU</vt:lpstr>
      <vt:lpstr>GPU Architecture</vt:lpstr>
      <vt:lpstr>GPU Architecture</vt:lpstr>
      <vt:lpstr>GPU 适合处理的程序</vt:lpstr>
      <vt:lpstr>AI的规模化发展 急需GPU</vt:lpstr>
      <vt:lpstr>AI 遇到 GPU</vt:lpstr>
      <vt:lpstr>AI 遇到 GPU</vt:lpstr>
      <vt:lpstr>AI 爆发期</vt:lpstr>
      <vt:lpstr>Why GPU？</vt:lpstr>
      <vt:lpstr>PowerPoint 演示文稿</vt:lpstr>
      <vt:lpstr>引用</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5541</cp:revision>
  <dcterms:created xsi:type="dcterms:W3CDTF">2015-01-14T10:38:57Z</dcterms:created>
  <dcterms:modified xsi:type="dcterms:W3CDTF">2023-04-02T05:42:18Z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